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8"/>
  </p:notesMasterIdLst>
  <p:sldIdLst>
    <p:sldId id="340" r:id="rId2"/>
    <p:sldId id="343" r:id="rId3"/>
    <p:sldId id="346" r:id="rId4"/>
    <p:sldId id="337" r:id="rId5"/>
    <p:sldId id="393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431" r:id="rId15"/>
    <p:sldId id="355" r:id="rId16"/>
    <p:sldId id="356" r:id="rId17"/>
    <p:sldId id="357" r:id="rId18"/>
    <p:sldId id="358" r:id="rId19"/>
    <p:sldId id="401" r:id="rId20"/>
    <p:sldId id="432" r:id="rId21"/>
    <p:sldId id="433" r:id="rId22"/>
    <p:sldId id="359" r:id="rId23"/>
    <p:sldId id="402" r:id="rId24"/>
    <p:sldId id="403" r:id="rId25"/>
    <p:sldId id="344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81" r:id="rId37"/>
    <p:sldId id="384" r:id="rId38"/>
    <p:sldId id="38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30" r:id="rId53"/>
    <p:sldId id="331" r:id="rId54"/>
    <p:sldId id="333" r:id="rId55"/>
    <p:sldId id="370" r:id="rId56"/>
    <p:sldId id="334" r:id="rId57"/>
    <p:sldId id="371" r:id="rId58"/>
    <p:sldId id="387" r:id="rId59"/>
    <p:sldId id="388" r:id="rId60"/>
    <p:sldId id="389" r:id="rId61"/>
    <p:sldId id="400" r:id="rId62"/>
    <p:sldId id="390" r:id="rId63"/>
    <p:sldId id="391" r:id="rId64"/>
    <p:sldId id="392" r:id="rId65"/>
    <p:sldId id="394" r:id="rId66"/>
    <p:sldId id="395" r:id="rId67"/>
    <p:sldId id="396" r:id="rId68"/>
    <p:sldId id="397" r:id="rId69"/>
    <p:sldId id="398" r:id="rId70"/>
    <p:sldId id="399" r:id="rId71"/>
    <p:sldId id="372" r:id="rId72"/>
    <p:sldId id="386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414" r:id="rId84"/>
    <p:sldId id="415" r:id="rId85"/>
    <p:sldId id="416" r:id="rId86"/>
    <p:sldId id="417" r:id="rId87"/>
    <p:sldId id="418" r:id="rId88"/>
    <p:sldId id="419" r:id="rId89"/>
    <p:sldId id="420" r:id="rId90"/>
    <p:sldId id="421" r:id="rId91"/>
    <p:sldId id="422" r:id="rId92"/>
    <p:sldId id="423" r:id="rId93"/>
    <p:sldId id="424" r:id="rId94"/>
    <p:sldId id="430" r:id="rId95"/>
    <p:sldId id="425" r:id="rId96"/>
    <p:sldId id="426" r:id="rId97"/>
    <p:sldId id="427" r:id="rId98"/>
    <p:sldId id="428" r:id="rId99"/>
    <p:sldId id="429" r:id="rId100"/>
    <p:sldId id="434" r:id="rId101"/>
    <p:sldId id="435" r:id="rId102"/>
    <p:sldId id="436" r:id="rId103"/>
    <p:sldId id="437" r:id="rId104"/>
    <p:sldId id="438" r:id="rId105"/>
    <p:sldId id="439" r:id="rId106"/>
    <p:sldId id="455" r:id="rId107"/>
    <p:sldId id="440" r:id="rId108"/>
    <p:sldId id="441" r:id="rId109"/>
    <p:sldId id="442" r:id="rId110"/>
    <p:sldId id="443" r:id="rId111"/>
    <p:sldId id="444" r:id="rId112"/>
    <p:sldId id="373" r:id="rId113"/>
    <p:sldId id="456" r:id="rId114"/>
    <p:sldId id="459" r:id="rId115"/>
    <p:sldId id="460" r:id="rId116"/>
    <p:sldId id="461" r:id="rId117"/>
    <p:sldId id="462" r:id="rId118"/>
    <p:sldId id="463" r:id="rId119"/>
    <p:sldId id="464" r:id="rId120"/>
    <p:sldId id="465" r:id="rId121"/>
    <p:sldId id="466" r:id="rId122"/>
    <p:sldId id="467" r:id="rId123"/>
    <p:sldId id="468" r:id="rId124"/>
    <p:sldId id="469" r:id="rId125"/>
    <p:sldId id="457" r:id="rId126"/>
    <p:sldId id="458" r:id="rId127"/>
    <p:sldId id="473" r:id="rId128"/>
    <p:sldId id="470" r:id="rId129"/>
    <p:sldId id="474" r:id="rId130"/>
    <p:sldId id="475" r:id="rId131"/>
    <p:sldId id="490" r:id="rId132"/>
    <p:sldId id="476" r:id="rId133"/>
    <p:sldId id="477" r:id="rId134"/>
    <p:sldId id="478" r:id="rId135"/>
    <p:sldId id="491" r:id="rId136"/>
    <p:sldId id="479" r:id="rId137"/>
    <p:sldId id="480" r:id="rId138"/>
    <p:sldId id="481" r:id="rId139"/>
    <p:sldId id="482" r:id="rId140"/>
    <p:sldId id="483" r:id="rId141"/>
    <p:sldId id="484" r:id="rId142"/>
    <p:sldId id="496" r:id="rId143"/>
    <p:sldId id="485" r:id="rId144"/>
    <p:sldId id="486" r:id="rId145"/>
    <p:sldId id="487" r:id="rId146"/>
    <p:sldId id="488" r:id="rId147"/>
    <p:sldId id="489" r:id="rId148"/>
    <p:sldId id="471" r:id="rId149"/>
    <p:sldId id="472" r:id="rId150"/>
    <p:sldId id="497" r:id="rId151"/>
    <p:sldId id="492" r:id="rId152"/>
    <p:sldId id="493" r:id="rId153"/>
    <p:sldId id="494" r:id="rId154"/>
    <p:sldId id="374" r:id="rId155"/>
    <p:sldId id="498" r:id="rId156"/>
    <p:sldId id="499" r:id="rId157"/>
    <p:sldId id="500" r:id="rId158"/>
    <p:sldId id="501" r:id="rId159"/>
    <p:sldId id="502" r:id="rId160"/>
    <p:sldId id="503" r:id="rId161"/>
    <p:sldId id="504" r:id="rId162"/>
    <p:sldId id="505" r:id="rId163"/>
    <p:sldId id="506" r:id="rId164"/>
    <p:sldId id="507" r:id="rId165"/>
    <p:sldId id="511" r:id="rId166"/>
    <p:sldId id="512" r:id="rId167"/>
    <p:sldId id="513" r:id="rId168"/>
    <p:sldId id="375" r:id="rId169"/>
    <p:sldId id="508" r:id="rId170"/>
    <p:sldId id="514" r:id="rId171"/>
    <p:sldId id="515" r:id="rId172"/>
    <p:sldId id="516" r:id="rId173"/>
    <p:sldId id="525" r:id="rId174"/>
    <p:sldId id="517" r:id="rId175"/>
    <p:sldId id="529" r:id="rId176"/>
    <p:sldId id="530" r:id="rId177"/>
    <p:sldId id="531" r:id="rId178"/>
    <p:sldId id="528" r:id="rId179"/>
    <p:sldId id="518" r:id="rId180"/>
    <p:sldId id="519" r:id="rId181"/>
    <p:sldId id="520" r:id="rId182"/>
    <p:sldId id="521" r:id="rId183"/>
    <p:sldId id="522" r:id="rId184"/>
    <p:sldId id="524" r:id="rId185"/>
    <p:sldId id="376" r:id="rId186"/>
    <p:sldId id="509" r:id="rId187"/>
    <p:sldId id="377" r:id="rId188"/>
    <p:sldId id="378" r:id="rId189"/>
    <p:sldId id="510" r:id="rId190"/>
    <p:sldId id="379" r:id="rId191"/>
    <p:sldId id="380" r:id="rId192"/>
    <p:sldId id="335" r:id="rId193"/>
    <p:sldId id="336" r:id="rId194"/>
    <p:sldId id="526" r:id="rId195"/>
    <p:sldId id="527" r:id="rId196"/>
    <p:sldId id="345" r:id="rId19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33CC33"/>
    <a:srgbClr val="0000FF"/>
    <a:srgbClr val="767171"/>
    <a:srgbClr val="FFFFFF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55" autoAdjust="0"/>
    <p:restoredTop sz="90379" autoAdjust="0"/>
  </p:normalViewPr>
  <p:slideViewPr>
    <p:cSldViewPr snapToGrid="0">
      <p:cViewPr varScale="1">
        <p:scale>
          <a:sx n="28" d="100"/>
          <a:sy n="28" d="100"/>
        </p:scale>
        <p:origin x="40" y="6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notesMaster" Target="notesMasters/notesMaster1.xml"/><Relationship Id="rId202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AC13-9DD4-4399-8160-642204A02976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4C0A-982C-4E8F-9B87-952B32707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9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https://www.geeksforgeeks.org/introduction-to-pattern-searching-data-structure-and-algorithm-tutorial/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https://www.geeksforgeeks.org/rabin-karp-algorithm-for-pattern-searching/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178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https://www.geeksforgeeks.org/karatsuba-algorithm-for-fast-multiplication-using-divide-and-conquer-algorithm/</a:t>
            </a:r>
          </a:p>
          <a:p>
            <a:r>
              <a:rPr lang="en-US" altLang="ko-KR" dirty="0"/>
              <a:t>https://talkingaboutme.tistory.com/entry/Circuit-3bit-ripple-carry-adder-%EA%B5%AC%ED%98%84%ED%95%98%EA%B8%B0</a:t>
            </a:r>
          </a:p>
          <a:p>
            <a:r>
              <a:rPr lang="en-US" altLang="ko-KR" dirty="0"/>
              <a:t>https://blog.naver.com/PostView.nhn?blogId=asd7979&amp;logNo=30108683862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14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r>
              <a:rPr lang="en-US" altLang="ko-KR" dirty="0"/>
              <a:t>https://www.geeksforgeeks.org/check-if-two-given-line-segments-intersect/</a:t>
            </a:r>
          </a:p>
          <a:p>
            <a:r>
              <a:rPr lang="en-US" altLang="ko-KR" dirty="0"/>
              <a:t>https://www.geeksforgeeks.org/tangents-two-convex-polygons/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44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r>
              <a:rPr lang="en-US" altLang="ko-KR" dirty="0"/>
              <a:t>https://www.geeksforgeeks.org/check-if-two-given-line-segments-intersect/</a:t>
            </a:r>
          </a:p>
          <a:p>
            <a:r>
              <a:rPr lang="en-US" altLang="ko-KR" dirty="0"/>
              <a:t>https://www.geeksforgeeks.org/tangents-two-convex-polygons/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157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r>
              <a:rPr lang="en-US" altLang="ko-KR" dirty="0"/>
              <a:t>https://www.geeksforgeeks.org/check-if-two-given-line-segments-intersect/</a:t>
            </a:r>
          </a:p>
          <a:p>
            <a:r>
              <a:rPr lang="en-US" altLang="ko-KR" dirty="0"/>
              <a:t>https://www.geeksforgeeks.org/tangents-two-convex-polygons/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682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r>
              <a:rPr lang="en-US" altLang="ko-KR" dirty="0"/>
              <a:t>https://www.geeksforgeeks.org/check-if-two-given-line-segments-intersect/</a:t>
            </a:r>
          </a:p>
          <a:p>
            <a:r>
              <a:rPr lang="en-US" altLang="ko-KR" dirty="0"/>
              <a:t>https://www.geeksforgeeks.org/tangents-two-convex-polygons/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409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8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https://www.geeksforgeeks.org/convex-hull-using-jarvis-algorithm-or-wrapping/</a:t>
            </a:r>
            <a:br>
              <a:rPr lang="en-US" altLang="ko-KR" dirty="0"/>
            </a:br>
            <a:r>
              <a:rPr lang="en-US" altLang="ko-KR" dirty="0"/>
              <a:t>https://ide.geeksforgeeks.org/DJv3OTRcgJ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528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985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https://www.geeksforgeeks.org/quickhull-algorithm-convex-hull/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295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https://www.geeksforgeeks.org/median-of-two-sorted-arrays-of-different-sizes/</a:t>
            </a:r>
          </a:p>
          <a:p>
            <a:r>
              <a:rPr lang="en-US" altLang="ko-KR" dirty="0"/>
              <a:t>https://takeuforward.org/data-structure/median-of-two-sorted-arrays-of-different-sizes/</a:t>
            </a:r>
          </a:p>
          <a:p>
            <a:r>
              <a:rPr lang="en-US" altLang="ko-KR" dirty="0"/>
              <a:t>https://www.youtube.com/watch?v=LPFhl65R7ww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978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https://www.geeksforgeeks.org/kmp-algorithm-for-pattern-searching/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228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https://youtu.be/Tg1w-0a1xew?si=HK6LuYRPVS2WN4yd</a:t>
            </a:r>
          </a:p>
          <a:p>
            <a:r>
              <a:rPr lang="en-US" altLang="ko-KR" dirty="0"/>
              <a:t>https://www.geeksforgeeks.org/z-algorithm-linear-time-pattern-searching-algorithm/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82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https://www.geeksforgeeks.org/pattern-searching-using-suffix-tree/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80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https://www.geeksforgeeks.org/wildcard-pattern-matching/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89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https://www.geeksforgeeks.org/wildcard-pattern-matching/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777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https://www.geeksforgeeks.org/wildcard-character-matching/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667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https://www.geeksforgeeks.org/pattern-searching-using-suffix-tree/</a:t>
            </a:r>
          </a:p>
          <a:p>
            <a:r>
              <a:rPr lang="en-US" altLang="ko-KR" dirty="0"/>
              <a:t>https://www.geeksforgeeks.org/suffix-tree-application-1-substring-check/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574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https://www.geeksforgeeks.org/karatsuba-algorithm-for-fast-multiplication-using-divide-and-conquer-algorithm/</a:t>
            </a:r>
          </a:p>
          <a:p>
            <a:r>
              <a:rPr lang="en-US" altLang="ko-KR" dirty="0"/>
              <a:t>https://talkingaboutme.tistory.com/entry/Circuit-3bit-ripple-carry-adder-%EA%B5%AC%ED%98%84%ED%95%98%EA%B8%B0</a:t>
            </a:r>
          </a:p>
          <a:p>
            <a:r>
              <a:rPr lang="en-US" altLang="ko-KR" dirty="0"/>
              <a:t>https://blog.naver.com/PostView.nhn?blogId=asd7979&amp;logNo=30108683862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809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eeksforgeeks.org/triangle-inequality/#various-inequalities-in-triangle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91803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값에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AVL Tree: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Balacned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저장하는 추가 비트가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Balanced BST,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완벽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 Tree: Balancing Tree,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대량의 데이터 저장 및 검색할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노드 가질 수 있는 자식 노드 수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B+ Tree: B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항목이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노드에는 데이터 항목을 인덱싱하고 찾기 위한 키만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세그먼트에 대한 정보를 저장하는데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수정할 수 없는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Catalan Number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노드로 구성할 수 있는 이진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없는 트리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T(n) = (2n)! / ((n+1)!n!)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지정된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T(n) *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합성은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 traversal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가능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0FBD488-987E-C66E-520E-DDAC88F4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0530" y="4432133"/>
            <a:ext cx="4127443" cy="20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8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5EFB-9B30-29DB-EDF4-78F6426E1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B60CA8A-564B-6869-0D6D-22C5DEC7B76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6584C6-3891-69B3-4D0F-536B90F30EB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2CF86D-A84B-2B8F-82D1-AF6AEF499D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77E8F4-D9DC-1DFE-5620-C0102A545A2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D479C-DB5F-2825-152D-E4F444BA7E54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094416-6575-1A45-C15B-6AE421890AB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85E3D3E-86B7-257D-623A-854BDF9C16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D0B5804-DB74-1984-7B7D-F6D940BB5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FDCCE0-D0B6-7DA8-89C1-7DEFE70003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17A195-9CB3-BAAE-8B20-34A509A9551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3D025B7-BE51-E8B7-7164-6BBFAECBAF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21C91F3-F760-D6C4-BA19-2AB897D15BC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DB8D06-37E4-8DB6-B445-7BDEFD55EB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0F1F7F-DA88-D5A4-678E-DDFDD08FA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35903"/>
              </p:ext>
            </p:extLst>
          </p:nvPr>
        </p:nvGraphicFramePr>
        <p:xfrm>
          <a:off x="2182529" y="923600"/>
          <a:ext cx="4053171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key, vector&lt;bool&gt;&amp;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min)// Find vertex that have min weight in fringe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min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"Edge \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"-"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"\t" &lt;&lt;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key(size, INT_MAX);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key[0]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count=0; count&lt;size-1; count++){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 = 0; v&lt;size; v++)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if(graph[u][v]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 == false &amp;&amp; graph[u][v] &lt; key[v])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u, key[v] = graph[u][v];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0, 6,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0, 3,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3, 0, 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{6, 8, 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CC66F0-B69D-2F54-CD75-6367CA128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45764"/>
              </p:ext>
            </p:extLst>
          </p:nvPr>
        </p:nvGraphicFramePr>
        <p:xfrm>
          <a:off x="6494266" y="923600"/>
          <a:ext cx="3859231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edge){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adj[size];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&gt;&gt;, greater&lt;pair&lt;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if(visited[u]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v : adj[u])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if(visited[v[0]]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({v[1], v[0]});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2, 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D33775-2F12-5FB7-AB5C-D20FBA796DCE}"/>
              </a:ext>
            </a:extLst>
          </p:cNvPr>
          <p:cNvSpPr txBox="1"/>
          <p:nvPr/>
        </p:nvSpPr>
        <p:spPr>
          <a:xfrm>
            <a:off x="3720354" y="4598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Adjacency Matrix</a:t>
            </a:r>
          </a:p>
          <a:p>
            <a:r>
              <a:rPr lang="en-US" altLang="ko-KR" dirty="0"/>
              <a:t>O(V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BEE42-921A-F18C-4622-E35418D9B92E}"/>
              </a:ext>
            </a:extLst>
          </p:cNvPr>
          <p:cNvSpPr txBox="1"/>
          <p:nvPr/>
        </p:nvSpPr>
        <p:spPr>
          <a:xfrm>
            <a:off x="8526994" y="3201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Priority queue</a:t>
            </a:r>
          </a:p>
          <a:p>
            <a:r>
              <a:rPr lang="en-US" altLang="ko-KR" dirty="0"/>
              <a:t>O(E *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442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9096-C34D-C63A-C1CA-F689BFCB4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7F6E2A-2D48-2C79-AE80-A1D37364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62352"/>
              </p:ext>
            </p:extLst>
          </p:nvPr>
        </p:nvGraphicFramePr>
        <p:xfrm>
          <a:off x="125130" y="868118"/>
          <a:ext cx="77737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3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Boruvka’s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Minimum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단일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단일 구성 요소에서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묶인 단일 구성 요소를 그룹화하고 다시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9D6A86-B1B0-D99D-8338-0FAB5D4C84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1297DD-0EC7-3E3A-2CF5-954B5A664A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C12A0B8-A41C-0A26-4462-7D6092D585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1E6C66C-6EEE-96E5-35A1-87D6E08A16A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5278-8EBF-4029-27EE-E73617E30D7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Boruvka’s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6D73CE-303F-42ED-D441-B9A3B1AEACB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29E52D1-B060-3164-FF37-8A9A47ECD7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61985AE-7610-E871-8AA5-FF9FF14F3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BD0981-D2BE-F06F-9539-0378CEF8B0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A1289D-14B6-5E24-5DD5-23298C7EF9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6CA4911-3AC1-EDE1-20CB-E55F4A73F27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C1B3C9A-C822-C876-C47D-4CC56F4EDF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0D22172-FCB7-7F6C-A41E-3910206B6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4D03572-5B39-2591-7FC1-409D62F8B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07062"/>
              </p:ext>
            </p:extLst>
          </p:nvPr>
        </p:nvGraphicFramePr>
        <p:xfrm>
          <a:off x="124511" y="2151709"/>
          <a:ext cx="8372144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813493">
                  <a:extLst>
                    <a:ext uri="{9D8B030D-6E8A-4147-A177-3AD203B41FA5}">
                      <a16:colId xmlns:a16="http://schemas.microsoft.com/office/drawing/2014/main" val="3575329787"/>
                    </a:ext>
                  </a:extLst>
                </a:gridCol>
                <a:gridCol w="1281733">
                  <a:extLst>
                    <a:ext uri="{9D8B030D-6E8A-4147-A177-3AD203B41FA5}">
                      <a16:colId xmlns:a16="http://schemas.microsoft.com/office/drawing/2014/main" val="132304745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Find(vector&lt;int&gt;&amp; parent,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Find(parent,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vector&lt;int&gt;&amp; rank,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graph = vector&lt;vector&lt;int&gt;&gt; 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parent(v);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rank(v);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cheapest(v, vector&lt;int&gt;(3,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u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if(cheapest[set1][2] == -1 || cheapest[set1][2]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cheapest[set1]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if(cheapest[set2][2] == -1 || cheapest[set2][2]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cheapest[set2]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u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rank, set1, set2);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("Edge %d-%d with weight %d included in MST\n", u, v, 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("Weight of MST is %d\n",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9185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391F-DB19-8BFF-9F7F-03346283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1F4569-9D99-7BD9-43CF-13AE2D1F1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68568"/>
              </p:ext>
            </p:extLst>
          </p:nvPr>
        </p:nvGraphicFramePr>
        <p:xfrm>
          <a:off x="125130" y="868118"/>
          <a:ext cx="733836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Dinic‘s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source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흐름 양을 나타내는 용량을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용량을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보낼 수 있는 최대 흐름 양을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더 많은 흐름이 가능한지 확인하고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(level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(level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최단 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연결된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시 무시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Edmond Karp‘s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(Edmond Karp‘s algorithm: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Residual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그래프와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구성하고 더 많은 흐름 가능한지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20437A-5727-BD48-2B14-9CFD246EA85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21F9B4-7907-7E84-4102-6A6698CE32C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94E6367-E50A-EF67-B68B-969B6697B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4669F51-741B-408A-CEFB-F27CFC8D8FD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0D865-509C-D51D-E4C6-68868A78791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Dinic’s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C8571D-6D5D-9F85-5DDC-A5A1E33B39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511038-3B28-8E36-6819-7B466948B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E6C102F-11DA-C1FE-F4D0-1F6C75F1D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0D44B-906F-6941-7EEA-D19382E19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C3799-74D3-F15A-00C3-69A550D5DCA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6ABCD3-3080-FE43-6306-4FB82DB567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72F599-8883-4A79-761D-A1207D4CC5E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001448-D6DF-956A-FCC3-C1712F02AB7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C931D5-7D49-18AA-0EC9-FEC1B771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88674"/>
              </p:ext>
            </p:extLst>
          </p:nvPr>
        </p:nvGraphicFramePr>
        <p:xfrm>
          <a:off x="125130" y="3429000"/>
          <a:ext cx="9890937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448243">
                  <a:extLst>
                    <a:ext uri="{9D8B030D-6E8A-4147-A177-3AD203B41FA5}">
                      <a16:colId xmlns:a16="http://schemas.microsoft.com/office/drawing/2014/main" val="3810496292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206698145"/>
                    </a:ext>
                  </a:extLst>
                </a:gridCol>
                <a:gridCol w="1712771">
                  <a:extLst>
                    <a:ext uri="{9D8B030D-6E8A-4147-A177-3AD203B41FA5}">
                      <a16:colId xmlns:a16="http://schemas.microsoft.com/office/drawing/2014/main" val="305060229"/>
                    </a:ext>
                  </a:extLst>
                </a:gridCol>
              </a:tblGrid>
              <a:tr h="1784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8695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reverse;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vector&lt;Edge&gt;* 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 = new vector&lt;Edge&gt;[v];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 = new int[v];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a{v, 0, cap, (int)adj[v].size()};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b{u, 0, 0, (int)adj[u].size()};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(b);//reverse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BFS(int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::bool BFS(int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level[s]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vector&lt;Edge&gt;::iterator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for(it=adj[u].begin(); it!=adj[u].end(); it++){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Edge&amp; e = *it;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level[u]+1;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level[t] &lt; 0 ? false :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if(u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for(; next[u] &lt; adj[u].size(); next[u]++){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Edge&amp; e = adj[u][next[u]];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level[u]+1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min(flow,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e.cap-e.flow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t,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].flow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total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while(BFS(s, t)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vector&lt;int&gt; next(v+1,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while(int flow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INT_MAX, t, next))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total +=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13);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4,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5, 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5,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05D7B3A-8B28-2E98-8F0E-F9EBED98C3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3324" y="909581"/>
            <a:ext cx="4410452" cy="23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766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905-BFE4-6E1E-C257-21433F53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447625-0A6E-C8E1-147E-632EBF8B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38898"/>
              </p:ext>
            </p:extLst>
          </p:nvPr>
        </p:nvGraphicFramePr>
        <p:xfrm>
          <a:off x="125130" y="868118"/>
          <a:ext cx="733836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Problem(Ford-Fulkerson)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흐름을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경로가 존재하는 동안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BFS/DFS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경로를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흐름의 양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사용한 것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Edmonds-Karp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Residual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추가적인 가능한 흐름을 나타내는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잔차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용량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(residual capacity)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– current flow)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7E8904-287D-DF34-2823-7A589AAC70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1617F1-9D37-3945-2611-0BCF07F31A8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992B5E-7376-4B79-63AB-88DD27353CA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B8054CA-201D-1C5F-1CD5-C2DA09C8F89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8D3AB-3ED4-C922-9B3D-5BB71FEFC1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Problem(Ford-Fulkerson)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331EE9-9749-3033-6451-0B403DB7ECE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A336800-F4B4-3EF7-F75D-B1F2D8BB4F6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5D050B5-F1B0-8DBE-63EB-3547E380E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7707974-7D9A-00BD-387D-F7C093D25F6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E21BD9A-A2E6-ADD0-1E85-11E547507E6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AF5DE30-BAAF-F016-FAAE-62936D3A51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A9BA4F7-E329-3C35-57D6-B2374724FB5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9F078C7-9821-94F6-B4A7-E48DAD772A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98A73F-113F-D481-DC05-24C68928B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554244"/>
              </p:ext>
            </p:extLst>
          </p:nvPr>
        </p:nvGraphicFramePr>
        <p:xfrm>
          <a:off x="7646883" y="868118"/>
          <a:ext cx="4370670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06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t, vector&lt;int&gt;&amp; parent){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visited[s]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parent[s]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v=0; v&lt;size; ++v){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if(visited[v] == false &amp;&amp; graph[u][v]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 ==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u,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s, t, parent)){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 = t; v!=s; v=parent[v])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graph[parent[v]][v]);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for(v=t; v!=s; v=parent[v]){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graph[parent[v]][v]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graph[v][parent[v]]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16, 13, 0, 0, 0}, {0, 0, 10, 12,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0, 0, 14, 0}, {0, 0, 9, 0, 0,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7, 0, 4}, {0, 0, 0, 0,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212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E61E4-5F84-4169-5DFA-48D3465E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BF0D80-E0DF-81A4-E25D-E410F5CCE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587612"/>
              </p:ext>
            </p:extLst>
          </p:nvPr>
        </p:nvGraphicFramePr>
        <p:xfrm>
          <a:off x="125129" y="868118"/>
          <a:ext cx="587140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140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52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 of Single Cycle Components in Undirected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 component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개수를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9122AFA-7465-A97D-FB6C-2C51974FA14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4F6083-7EC2-635B-82F8-00D848368E6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D955FB-7137-CFC4-B096-64E1CE63CA5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EFA88BC-1A0C-0B67-64F6-0415F33F1A7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ED776-DCA7-9D02-949B-9D4CCAF550A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Num of Single Cycle Components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78B77A-5141-E1F1-8B1E-A937B611F9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828B652-98A1-ED61-9D35-FFEDD71423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C5DCA79-C7CE-C920-7B47-AA7B0B3F8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2765DB-C983-E158-A5B4-3CBEAF3FE0D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08CA268-6CDF-B786-DD79-D2C479466EC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258654-DE5A-0FA4-C7FE-93F033C2CB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36052-65AD-E474-D01A-22D1A548944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F29079D-5472-8CF9-5FB2-185826604D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22AB28-5607-3708-14BA-3CBDEBB4E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734237"/>
              </p:ext>
            </p:extLst>
          </p:nvPr>
        </p:nvGraphicFramePr>
        <p:xfrm>
          <a:off x="125129" y="1636805"/>
          <a:ext cx="344992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641440">
                  <a:extLst>
                    <a:ext uri="{9D8B030D-6E8A-4147-A177-3AD203B41FA5}">
                      <a16:colId xmlns:a16="http://schemas.microsoft.com/office/drawing/2014/main" val="22552049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degree[10000];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found[10000];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found[v]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if(!found[it])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cur_graph.clear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v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if(degree[v]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if(flag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(13, 8);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(7, 11);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(11,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(15,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7048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4C97-4C2F-3829-44EF-ACA2137AA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9455F0-1DE4-618E-31B2-E8B32E0B9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82389"/>
              </p:ext>
            </p:extLst>
          </p:nvPr>
        </p:nvGraphicFramePr>
        <p:xfrm>
          <a:off x="125129" y="868118"/>
          <a:ext cx="10949271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9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Packing Problem(Minimize number of used bins)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다른 무게의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항목과 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저장소가 주어지면 사용된 총 저장소 수가 최소화되도록 항목을 저장소에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항목의 무게는 저장소보다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lower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bound(number of bins)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Ceil(total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/ bin capacity)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Online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항목이 지정된 순서 없이 한 번에 하나씩 도착하고 다음 항목 고려 전 각 항목을 상자에 넣어야 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Next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처리할 때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넣을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하면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 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저장공간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순서대로 스캔해 알맞는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맞지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new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작은 빈 공간이 남도록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best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덜 좁은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worst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(next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상한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Offline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(4m+1)/3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 Decreasing: online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문제인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후반부에 어렵다는 것을 정렬을 통해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먼저 오도록 하여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[Next Fit],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[First Fit], O(n log n) [Best Fit, Worst Fit, First Fit Decreasing]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디스크에 데이터 배치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job 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3739CB-8747-C69A-9E37-81D16A2378C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F46754-05EE-31C7-CD24-9DC3C5EF79C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320DA49-EF31-9C06-19A3-4D3B52BD89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7D2086-A988-D9B2-6FE9-B1424D31A57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20EE7-AB72-DEEB-C127-5A0B19F3599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30AE7D-C398-DC6F-42DB-B76FDFE1CF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35F3117-9851-4314-2B2B-E2825895F3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0B9AFFE-3404-45F3-AF24-D4A9618472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73F132-666C-06CC-1F44-54D700EA30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BD4D41-C1A4-AB4E-851B-4DB5B5156CA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C37E4DB-D383-EC0F-7047-D960D137CC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B95D1D-49FC-75FF-59C7-A671F414FB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0CBAD5B-E278-6293-3D95-9FA818963EE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1332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DB148-A75F-A41E-ABCC-D1422274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8790BC-CDAC-3429-AEFF-AF263CF7795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56A8D-6C33-430A-5CA6-8A4A3BABC1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ACFCFE7-73E9-8B19-86F7-9CA2702A64F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24BBD7C-4BB1-33EC-161C-4D05CB6B0E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77A2A-B193-9EF8-A430-875C9AE9BE8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57CA52-4A73-B6B8-E5A6-23431D032BF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DBD543C-7D46-97D7-4D15-ED746EDEA6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711919C-5ADE-371A-4597-8FD0E135E1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4BBA114-076B-BD0E-9513-9AD0E52A51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D5E972-7244-E415-E961-5E08DC362D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58C488-0569-898B-8BC2-02C4DCBD8A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71F0A6-B002-7369-1B3E-9366896A89B8}"/>
              </a:ext>
            </a:extLst>
          </p:cNvPr>
          <p:cNvSpPr txBox="1"/>
          <p:nvPr/>
        </p:nvSpPr>
        <p:spPr>
          <a:xfrm>
            <a:off x="21810" y="875785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Online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0CF70EC-DA2B-D296-186B-8D0B0FF405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5E9D85-7ED6-3011-C84A-C127E282B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657504"/>
              </p:ext>
            </p:extLst>
          </p:nvPr>
        </p:nvGraphicFramePr>
        <p:xfrm>
          <a:off x="78373" y="1299918"/>
          <a:ext cx="2558804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8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192F06-8864-151B-FCE2-31897B5E5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21882"/>
              </p:ext>
            </p:extLst>
          </p:nvPr>
        </p:nvGraphicFramePr>
        <p:xfrm>
          <a:off x="2715318" y="1299918"/>
          <a:ext cx="2478371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3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55A0B7-E41A-BC0F-5E8C-E8C75C33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1474"/>
              </p:ext>
            </p:extLst>
          </p:nvPr>
        </p:nvGraphicFramePr>
        <p:xfrm>
          <a:off x="5271830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 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cap+1){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16A55B7-6C83-26D7-816D-BB1135999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14991"/>
              </p:ext>
            </p:extLst>
          </p:nvPr>
        </p:nvGraphicFramePr>
        <p:xfrm>
          <a:off x="8733342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50EC724-C766-95C6-C4F5-6443F53E9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600879"/>
              </p:ext>
            </p:extLst>
          </p:nvPr>
        </p:nvGraphicFramePr>
        <p:xfrm>
          <a:off x="78373" y="5166807"/>
          <a:ext cx="2945936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192C66A-E2E3-06A2-6B20-65D822B94779}"/>
              </a:ext>
            </a:extLst>
          </p:cNvPr>
          <p:cNvSpPr txBox="1"/>
          <p:nvPr/>
        </p:nvSpPr>
        <p:spPr>
          <a:xfrm>
            <a:off x="951641" y="27002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Next Fit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3C02F-E739-532F-C32D-E4832136BA53}"/>
              </a:ext>
            </a:extLst>
          </p:cNvPr>
          <p:cNvSpPr txBox="1"/>
          <p:nvPr/>
        </p:nvSpPr>
        <p:spPr>
          <a:xfrm>
            <a:off x="3656744" y="306152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 Fit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4467D7-68CE-BD3C-3CD5-CC3254FD0511}"/>
              </a:ext>
            </a:extLst>
          </p:cNvPr>
          <p:cNvSpPr txBox="1"/>
          <p:nvPr/>
        </p:nvSpPr>
        <p:spPr>
          <a:xfrm>
            <a:off x="6963515" y="315385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Best Fit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6F773-913E-F250-D7C9-E9570263F72C}"/>
              </a:ext>
            </a:extLst>
          </p:cNvPr>
          <p:cNvSpPr txBox="1"/>
          <p:nvPr/>
        </p:nvSpPr>
        <p:spPr>
          <a:xfrm>
            <a:off x="10368239" y="352406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Worst Fit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A31A86-876E-568B-6C9F-ED9A3DBB573D}"/>
              </a:ext>
            </a:extLst>
          </p:cNvPr>
          <p:cNvSpPr txBox="1"/>
          <p:nvPr/>
        </p:nvSpPr>
        <p:spPr>
          <a:xfrm>
            <a:off x="700556" y="6427863"/>
            <a:ext cx="222429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First/Best Fit Decreasing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16427-DD94-2144-D551-7985A2B82AE2}"/>
              </a:ext>
            </a:extLst>
          </p:cNvPr>
          <p:cNvSpPr txBox="1"/>
          <p:nvPr/>
        </p:nvSpPr>
        <p:spPr>
          <a:xfrm>
            <a:off x="21810" y="4721279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Offline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44AC86-B40C-2FF5-3133-27D3049829E9}"/>
              </a:ext>
            </a:extLst>
          </p:cNvPr>
          <p:cNvCxnSpPr>
            <a:cxnSpLocks/>
          </p:cNvCxnSpPr>
          <p:nvPr/>
        </p:nvCxnSpPr>
        <p:spPr>
          <a:xfrm>
            <a:off x="0" y="4630569"/>
            <a:ext cx="1219939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24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E5C2-F692-446A-B6E4-C14ED814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C7178D4-782E-9ACD-4B20-3EE743BBD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02219"/>
              </p:ext>
            </p:extLst>
          </p:nvPr>
        </p:nvGraphicFramePr>
        <p:xfrm>
          <a:off x="125130" y="868118"/>
          <a:ext cx="772347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4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 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색상 사용은 보장하지 않지만 색상의 상한은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색상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[d: max degree of vertex])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색상으로 첫 번째 정점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정점에 대해 현재 선택된 정점을 고려하고 이전 색칠된 적 없는 가장 낮은 번호의 색상으로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이전에 사용된 모든 색상이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인접한 정점에 나타나는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7C592A-71DE-E927-2018-AEF44504718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47CC6-4F1B-0FED-4D4A-D2D3FD71D60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3FAF6C-DB67-B1E7-D00E-2FB4504F39D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2B5D5E9-19FD-A91C-88F7-55CEFF1E02D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CD852-3C83-20E3-B1B2-0527B8EFF3E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Graph Coloring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374A5B-0D35-4E50-6661-2C340158A55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63063C6-0200-0F93-5678-B7D2F23EEB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8787C9C-2AB0-11B6-171E-79FCE79B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111E2F-474C-8A08-37BF-6F87385F56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B82D58-4D80-DCEA-1AED-EF3D2369E47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7D1CB-408F-D397-D089-23FE9C042C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46CF8-58EC-6ADC-17F6-B0BAEF886FF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8875BB8-BFB1-5C8A-2CA0-26BF996AF9F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327B90-112F-B0BD-BA0A-B7D01EB5A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26805"/>
              </p:ext>
            </p:extLst>
          </p:nvPr>
        </p:nvGraphicFramePr>
        <p:xfrm>
          <a:off x="8063100" y="868118"/>
          <a:ext cx="32785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 *adj;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v){this-&gt;v = v; adj=new list&lt;int&gt;[v];}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(){delete [] adj;}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Coloring(){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result(v,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vector&lt;bool&gt; available(v,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u=1; u&lt;v; u++){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for(color=0; color&lt;v; color++)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if(available[color]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result[u] =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u=0; u&lt;v; u++)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"vertex: " &lt;&lt; u &lt;&lt; "--&gt; color: " &lt;&lt; result[u]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g2(5);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g2.AddEdge(2,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g2.Coloring();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6120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A6A7A-E04F-7FD6-8504-3DA5962E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55C5DA5-390A-558A-137B-02F4D6466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14414"/>
              </p:ext>
            </p:extLst>
          </p:nvPr>
        </p:nvGraphicFramePr>
        <p:xfrm>
          <a:off x="125130" y="868118"/>
          <a:ext cx="955357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35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Centers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도시와 도시 간 거리가 주어지면 도시에서 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(/ATM/Server)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최대 거리가 최소화되도록 창고를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도시를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Triangle Inequality(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 부등식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따르는 경우에만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점 사이의 거리는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점을 지나는 거리의 합보다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Triangle Inequality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변과 각도 사이의 관계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길이의 합은 나머지 변의 길이보다 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식별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정리를 이용해서 두 변의 길이의 합이 다른 한 변의 길이보다 크면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길이가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한 변을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라고 놓고 삼각형 정리에 대입하여 풀기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부등식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3/2 &lt;= (a/(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)+b/(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&lt;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둔각이면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a+b-c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a-b+c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3abc/(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ab+bc+ac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1/3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 B + cos C &lt;= 3/2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 A + sin B + sin C &lt;= 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3/2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etc...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Ref: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  <a:hlinkClick r:id="rId2"/>
                        </a:rPr>
                        <a:t>https://www.geeksforgeeks.org/triangle-inequality/#various-inequalities-in-triangle</a:t>
                      </a:r>
                      <a:endParaRPr lang="en-US" altLang="ko-KR" sz="1200" b="1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BB275B-255E-0E1E-A42E-56FC8FA56B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88547-4645-DB2B-A8C0-AC12916DFF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4B4E65-D272-58E9-5D2F-26F2F0FECE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C41E-09D1-B52C-D31C-9A28FA6F7E4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007BF-E0A5-3FF8-BF10-3302453CD7D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 Centers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BE6DBD-AE50-35A5-7963-312BD0F5C2F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2669669-58A5-E189-6C25-7AA552DB81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C14165C-9215-F736-EFF7-3A8FBC22D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6CE7C2A-3F23-3B8D-8B55-61456EBDBC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832F4-E8E5-A3D6-2E4B-C3904BC95A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A22F68-63F0-13CE-8B1D-39168217C8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C15D18-763C-68E7-905D-DBED3BE524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1D05B7-5111-2084-74FB-828FEC59BE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548DF0-7247-1441-0E70-9DE04184E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815316"/>
              </p:ext>
            </p:extLst>
          </p:nvPr>
        </p:nvGraphicFramePr>
        <p:xfrm>
          <a:off x="9733456" y="868118"/>
          <a:ext cx="240379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weight,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center)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weight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0, 10,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{8, 10,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61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7C2E-1EA0-0470-5977-D87C5C3F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D757EF3-28E6-757F-994F-375E4AD45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773410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Superstring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 집합이 주어지면 집합의 각 문자열을 하위 문자열로 포함하는 가장 작은 문자열을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겹치는 부분이 있으면 합침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O(n3 * m) [n: 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29BB0-F8EC-8D34-CC01-9D85ABD5072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E52391-FC51-F927-2F73-6F6551C816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463AD7E-8695-4BA0-C4CC-6CE9884B1A6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9BAA00-F6FC-B458-65D0-F60A673E8E8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88318-D589-3FFF-C7BF-B74F4631812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Superstring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4F53F-B138-A445-730E-7EC3FC78C76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933D0E-A116-BB57-CC7A-0962DA6D88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871B899-074C-E501-4981-87C96E52A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687F5D1-5D0C-27DE-00DD-AFB8879A64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17E688-9800-470C-01D7-1BADA7B2CD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9074C1-F4CE-7464-EDB1-715474CC87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91B246-839B-84F0-FDE1-14BA2FD716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D73E050-8994-6B14-80C7-BF4B6C8E951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00864F-FB35-1AFD-6FF8-D78489EB7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82531"/>
              </p:ext>
            </p:extLst>
          </p:nvPr>
        </p:nvGraphicFramePr>
        <p:xfrm>
          <a:off x="7516160" y="807720"/>
          <a:ext cx="3127693" cy="605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str1, string str2,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str1.length();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str2.length();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if(str1.compare(len1-i,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str1 + str2.substr(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 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len2-i,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str2 + str1.substr(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while(size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l, 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overlapped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if(max &lt; overlapped){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max = overlapped;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res.assign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== INT_MIN)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catgc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ctaagt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gcta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ttca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atgcatc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141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 탐색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값 처리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가능하더라도 한쪽으로 이동 시키고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방식은 똑같이 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(like minimum spanning tree),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AVL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Red-Black Tree,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 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정보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편향된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 추가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삼항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정렬되는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노드가 자식에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포인터를 포함하는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각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공간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공백을 가장 효율적으로 활용할 수 있도록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알바벳에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단어가 적절히 분포한 경우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Ternary Search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접두사를 공유하는 경우 공간 측면에서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단어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사전에서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문자 입력하여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완성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 테이블 검색 등에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맞춤법 검사에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및 수정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조정이 필요할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확장성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3E5DCF-0D74-8CF6-932F-01BE79D573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4483" y="3038885"/>
            <a:ext cx="4787900" cy="2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21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882B-3232-E1AD-B5B6-BF9DA4E3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01F47D-112C-E14C-041A-36408350A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01788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Fractional Knapsack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넣어 최대 이익을 얻기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이익을 최대화하기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부술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높은 순서로 정렬해서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9EFE55-D6F2-2B00-0C03-D95E411080D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1E8AF0-212F-F4C5-4244-9A6400FACD1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78018CD-A414-CB01-7414-FBA51FA575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140AA9-6FB3-6D44-D7FF-BDE9EFE22A4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C28B3-A359-2F3B-1963-99C01ED2E11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Fractional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1C3B1-E98C-EC11-834C-01BA7DA604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FBB6D78-B630-0DB5-8F3A-DEB330A4096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A3C830-55FC-FC0F-89D9-6D9D493BB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76A23A-4123-CB71-8F25-DAEAFCD700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F974FB-BB4B-FA5E-4641-4D44485EC36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E5D0C61-0A73-C0C7-6BF8-211AF789485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53F518-D72E-3F9E-0007-8E32B23C403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5FC293-1EA9-97FB-D620-BCEFC07681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28725F-5379-2749-CF7C-DF46D1D6E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39484"/>
              </p:ext>
            </p:extLst>
          </p:nvPr>
        </p:nvGraphicFramePr>
        <p:xfrm>
          <a:off x="125130" y="2234152"/>
          <a:ext cx="3026093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Item{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profit,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Item(int profit, int weight){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this-&gt;profit =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this-&gt;weight =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(Item a, Item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r1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r2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r1 &gt; r2;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w,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result =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 &lt;=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 * ((double)w/(double)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 { 60, 10 }, { 100, 20 }, { 120, 30 }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2656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1649-A781-D836-80EC-39DAD0B17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158C51-0FBC-34DA-254C-A6AA496C4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64327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Minimum number of Coins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개의 단위 화폐로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바꿔줄 수 있도록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화폐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{1, 5, 10}, n = 11  10,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if-else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구문으로 처리하는 것이 제일 효과적임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(DP ladder if-else)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단위 화폐부터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5D2F0F-477E-5915-2D44-AEAC78A798F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2E441-5412-737D-3235-A666105FD72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F6D341-4B8B-C5F0-19ED-201F83FC3E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B654A2-EF7B-6677-3C9D-ABD61BA9D8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70699-091C-4BBD-DCB2-B4A0D650DC7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Find 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Number of Coins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9ED893-52B6-C60F-2F27-A21B30556C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E777C90-90E2-FF95-1212-0F280152D1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F5FE07C-3D1D-41A9-E49B-F6BBAEE2C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D9F2213-3F46-B88D-DFFE-90059A9234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09BDE7-A47D-0115-722D-97B10D37C7C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A53DC-B2C6-D5F2-3BB6-182F6A15B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76374-C140-981B-B180-9D856CBDB89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C6CD2C-EFDD-8391-7040-33D8B92975B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C46C37-2D8A-E21E-CC52-89D95B20D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36632"/>
              </p:ext>
            </p:extLst>
          </p:nvPr>
        </p:nvGraphicFramePr>
        <p:xfrm>
          <a:off x="125130" y="2345465"/>
          <a:ext cx="309276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2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denomination = {1, 2, 5, 10, 20, 50, 100, 500, 1000};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while(v &gt;=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 -=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518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F9B4-FF6A-600B-D5A5-A21A27DE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F2D28F-632C-F5A2-36BD-C83F7C30EAF8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774A54-56E0-07FE-0255-C2A8F10B496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A6CB95-18C3-2353-57DA-BF6686135BD5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4E35FB-BCD2-6AD7-0F20-DCB22B8168B4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610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A008-E64D-6922-B00A-29159E73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B9FD01C-E140-58F0-C57B-EF4034F69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456308"/>
              </p:ext>
            </p:extLst>
          </p:nvPr>
        </p:nvGraphicFramePr>
        <p:xfrm>
          <a:off x="125129" y="868118"/>
          <a:ext cx="1196396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39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다항식 시간에 특정 유형 문제를 해결하는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재귀에 대한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결과를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대한 최적 솔루션은 주어진 문제의 최적 솔루션에 기여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해결 단계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매개변수를 사용하여 상태 표현식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입장을 고유하게 식별할 수 있는 매개변수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 관계 공식화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Dynamic Programming vs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문제를 더 작은 문제로 나누어 큰 문제를 해결하고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재귀는 함수가 자체적으로 호출되고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Top-down(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입력 집합이 있는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하위 문제가 겹치는 경우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Bottom-up(DP, Tabulation)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입력이 많은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문제가 겹치지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 vs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상태 전이 관계를 보기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상태 전이 관계를 보기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조건이 많으면 코드 복잡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코드가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테이블을 통해 이전 상태를 직접 접근 가능해 빠르고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많은 재귀 호출로 인해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하위 문제를 한 번 이상 해결할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top-down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하위문제만 해결할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첫 번째 항목부터 시작하여 모든 항목이 하나씩 채워지고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요청에 따라 채워 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항목 채우기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반복적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재귀적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하위 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(Overlapping Subproblem)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충족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하위 구조 속성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(Optimal Substructure) 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수량 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배열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확률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n-D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값이 변하는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parameter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C9DE6A-D467-4110-62A8-DA093E91FB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88EC3C-9B95-004E-AFBD-CD46A328CC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3AE87-A380-C4AC-0266-3F343853B8B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2B60A92-7D33-739D-788D-6C57A8CB3CF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25A13-BCE3-2732-28B2-A8C6CB76F15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Introduction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9141DF-5F88-873E-5C3A-46D98991B4D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21A9A0-84C7-E2C3-5F37-1DDE356BE4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556D71-8819-C4C3-3ED9-F50772FDE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2E969B0-C68F-63C7-7FBA-786A18A2EF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5CD900-1350-50F6-C30D-3E3EBAED415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A32C721-5882-1A5F-CE92-F955524C9A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3F9A389-4251-4672-DC60-D9D444945D8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1B8E9E-C8EF-FE86-748E-25425B0B05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E67ED7-0650-440C-D27E-C121D67F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359"/>
              </p:ext>
            </p:extLst>
          </p:nvPr>
        </p:nvGraphicFramePr>
        <p:xfrm>
          <a:off x="9177089" y="2814053"/>
          <a:ext cx="2070418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463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std::vector&lt;int&gt; table(n + 1,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- 1] +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table[n];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698C365-FBF1-A923-B59B-A73134E42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37620"/>
              </p:ext>
            </p:extLst>
          </p:nvPr>
        </p:nvGraphicFramePr>
        <p:xfrm>
          <a:off x="9177089" y="1005291"/>
          <a:ext cx="2737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7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6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767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std::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int&gt;&amp; cache)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cache[n];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cache)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cache);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cache[n]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DFE321-5423-E5EA-04A7-F0B35AE756CD}"/>
              </a:ext>
            </a:extLst>
          </p:cNvPr>
          <p:cNvSpPr txBox="1"/>
          <p:nvPr/>
        </p:nvSpPr>
        <p:spPr>
          <a:xfrm>
            <a:off x="10182582" y="159633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 err="1"/>
              <a:t>Memoization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7BA66-99F7-C5B8-E7CD-1E0067C2E17A}"/>
              </a:ext>
            </a:extLst>
          </p:cNvPr>
          <p:cNvSpPr txBox="1"/>
          <p:nvPr/>
        </p:nvSpPr>
        <p:spPr>
          <a:xfrm>
            <a:off x="9912886" y="340510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Tabulation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725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B28D3-28FA-2B19-34F6-96F2ACA6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A13968-E955-3936-C215-F588126B9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21650"/>
              </p:ext>
            </p:extLst>
          </p:nvPr>
        </p:nvGraphicFramePr>
        <p:xfrm>
          <a:off x="125130" y="868118"/>
          <a:ext cx="657733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7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04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Assign Unique Cap to Every Person(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- 1~100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사이 고유 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보유하려는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사람이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누구도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쓰지 않는 방법의 총 개수를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(1&lt;= n &lt;=10)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n, collection of cap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 Notation/Operation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bit(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first(mask):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가장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check(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DA394F-E4A1-D695-84D8-DC8356C82F2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FB0E9A-2C3D-C0A1-673A-95686B6185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134CF4-8599-3A7A-1629-DAD96A4BB9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7534A3-183A-1AF0-0EAE-3369839DCF1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4DAE5-B6F3-554A-7119-192F5BA615C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Assign Unique cap(Bitmask)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911DC9-2BA9-A18D-3475-F7E636108BB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A1AE1CC-85B1-CB40-AC26-101AEA5A58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7D730A-26D8-1FA5-5C82-CFA8B77CA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CCA97D1-03BD-DC97-79C0-F2391257AEC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FF4AA2-2469-B988-D8CA-E1751FFC2B3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A2D4A7-103B-105C-A631-D2E6C600F8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520137A-B327-07FC-828D-7919D4D86FC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6D8187-0682-74C2-E527-409C5AD471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8DE0BA-1954-6859-8779-D5BFCEA27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700247"/>
              </p:ext>
            </p:extLst>
          </p:nvPr>
        </p:nvGraphicFramePr>
        <p:xfrm>
          <a:off x="6735639" y="868118"/>
          <a:ext cx="5400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mask, int cap,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if(cap &gt; 100)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ways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if(mask &amp;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ways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ways %=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= ways;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(1 &lt;&lt; n)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(1025, vector&lt;int&gt;(101,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53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4BBE-C355-59C8-DA0E-C725166C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CFDD59-78C9-0ABA-28B7-588DCE35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04818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#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막힌 곳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비어 있는 거리를 나타내고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2D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모든 집을 방문하고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돌아가기 위해 이동해야 할 최소 거리를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B6AB21-9B8F-E7AC-5557-E7A4E24045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FFD7BF-89EB-0421-CB66-2C7B68C8A6A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254DE23-D1C0-4DA2-B868-BBFBD964660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1A18D9-BBED-2C59-75E0-FEB618AEEDF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30AB7-3C0C-26A8-3771-BF9E21A99E9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BD483-C5D1-C1D1-939E-CF143617AB3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C9AFC8-7D01-9BE6-E714-610A67B274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29BC89-D265-6FCA-2917-D42629015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E46B846-B58E-E0B9-17F5-7321F8BC39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75A812-399C-5F39-941C-D06E43A153F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1F13EEC-3CAA-12A4-CE07-F6FCCFB161D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3AE0BE-E8EB-3B48-4DE1-DCD1F7F341D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3748AC8-613D-AF3F-D6E3-0B2016F0B5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74423E-0570-5760-EE65-BDF44431A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07044"/>
              </p:ext>
            </p:extLst>
          </p:nvPr>
        </p:nvGraphicFramePr>
        <p:xfrm>
          <a:off x="125130" y="1927777"/>
          <a:ext cx="10249536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5118418">
                  <a:extLst>
                    <a:ext uri="{9D8B030D-6E8A-4147-A177-3AD203B41FA5}">
                      <a16:colId xmlns:a16="http://schemas.microsoft.com/office/drawing/2014/main" val="2349299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dirty;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X[] = {-1, 0, 0, 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Y[] = {0, 1, -1,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&gt;= r || y &gt;= c || x &lt; 0 || y &lt; 0 )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'#')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r, int c,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visited(size, vector&lt;bool&gt;(size,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cx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cy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queue&lt;pair&lt;int, int&gt;&gt;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visited[cx][cy]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cx, cy, r, c)){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if(visited[cx][cy])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visited[cx][cy]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 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limit)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ret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 (mask &amp; 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))==0 ){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 = min(ret,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].first][dirty[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vector&lt;vector&lt;char&gt;&gt;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'#', '.', '.',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'*', '.', '#',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'.', '.'}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{0, 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(r+1, vector&lt;vector&lt;int&gt;&gt;(c+1, vector&lt;int&gt;(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INF)));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6040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F9FE-1E6B-5D23-11A0-8E48FEC2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F1ACEE-CB06-4432-3F26-F7014C56F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05223"/>
              </p:ext>
            </p:extLst>
          </p:nvPr>
        </p:nvGraphicFramePr>
        <p:xfrm>
          <a:off x="125130" y="868119"/>
          <a:ext cx="39799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2F0722A-575A-3E32-6DCC-692AEA456CD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2CE4FD-98CD-4E5A-E652-43E18A4E13D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ACAE164-68AF-6C3B-7141-B8274A45B30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CB919E-9E01-D868-FC71-1B71C03CA5E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5DF01-63C1-1A72-499B-AF90D0D4194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DP+Bit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147AF6-5EB5-C55C-DFAD-076D07A8D4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17A6F31-F740-A843-422A-64DF2363C4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CFE499-B035-3FC2-3777-5D71FF56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F20B27-2D7B-0CF6-D152-55AAD42B1B7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A08174-32CE-B18E-A587-72A6FE01048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9620A39-FBF4-9D99-3C08-D400AF1273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41EAAD-7B2C-5180-A19B-49D374CE7F9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410A9E4-4005-F39F-D442-C0B2256BA18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A640A8-3CB7-7262-8D16-F4175AAF3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754597"/>
              </p:ext>
            </p:extLst>
          </p:nvPr>
        </p:nvGraphicFramePr>
        <p:xfrm>
          <a:off x="125130" y="1497588"/>
          <a:ext cx="440086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memo){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(1 &lt;&lt; n) -1 == ~(1 &lt;&lt; n) ==&gt; Set n bits to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 3))// 1st bit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0)// if distance is stored, not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if((mask &amp; (1 &lt;&lt; j)) &amp;&amp; j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j !=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(j, mask &amp; (~(1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{//node 1  {1, 1~4}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10, 15,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10, 0, 25,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15, 25, 0, 30},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20, 25, 30,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memo(n+1, vector&lt;int&gt;(1&lt;&lt;(n+1),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1 node --&gt; any node --&gt;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 --&gt; 1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(1 &lt;&lt;(n+1))-1,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4494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D9020-99C3-8DDF-F8AF-F72DF04C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D21E16-3A38-BB9C-7B19-0E02652AF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348803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Over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요소가 있는 배열이 주어졌을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x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비트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O(4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 Force]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n*2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083EC5-46D9-BA2E-375F-651283BDAEF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F76FDF-5E26-E98F-457A-5A51CB63873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4248E5-B400-22C0-46D8-4D179998EB5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F67C5D4-5138-8422-64F6-E0E7D3AF67F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1CE50-DB01-BD59-BCFB-83063C3CAB9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Sum Over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9ACB5-2FC3-853F-26AA-52848023E8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4DDE8A5-9628-C251-FEE7-8B09A3A649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1EDDCD-7577-5F92-F2F3-61EE8D9E3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B8CBE90-5DC4-C151-C1E5-2A0B19CDE2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6860383-EBBE-491A-CB32-C2448C52572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9174A0-FAE9-5254-B2BB-5A2AC2139A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0E32A6-BD65-B094-17F2-FE286FF1862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2A91AA6-C804-4B96-D47C-B89D2537E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1C17AB-9B61-EBF8-EA4A-1A0218D00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89736"/>
              </p:ext>
            </p:extLst>
          </p:nvPr>
        </p:nvGraphicFramePr>
        <p:xfrm>
          <a:off x="125130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22811F4-6FF5-E4A9-1B19-8B874A91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74570"/>
              </p:ext>
            </p:extLst>
          </p:nvPr>
        </p:nvGraphicFramePr>
        <p:xfrm>
          <a:off x="2905227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6083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810FE-343E-7499-24E7-46F7C8140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 </a:t>
                          </a:r>
                          <a:r>
                            <a:rPr lang="en-US" altLang="ko-KR" sz="1200" b="1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th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Fibonacci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피보나치 수를 구하는 것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핵심 아이디어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1200" b="1" i="1" kern="1200" baseline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 </m:t>
                              </m:r>
                            </m:oMath>
                          </a14:m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짝수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n/2, F(n) = [2*F(k-1)+F(k)] * F(k)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(n+1)/2, F(n) = F(k)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+ F(k-1)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O(log n)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54114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6" t="-787" r="-415" b="-2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AEEEE8-5C44-3062-B8F7-133F3C3CC3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B5119E-29BC-CAD4-A1DE-9F2E22FA3E5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91E34-823D-DC2D-64C0-D273E46C91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3995A89-72D8-347A-4859-8DA89256FFF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2D620-4BFE-291D-9601-022E7B1A546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N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Fibonacci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EBE2AA-559E-7B7D-6E39-118B978463F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C586485-2FE0-9BCB-1809-729B07F468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6DB49E-19CF-8636-8A2D-0AE040C31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ED36679-A603-7CA2-C4E4-9C2EF75AFE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B75516-03CA-1BAD-AA3B-D7A9A8A8959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5FBF06E-6EEA-A64E-1DA8-EA7FBD91ED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45966-277F-284E-19B0-A4C0E942C6C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7C93E7-67A1-38F5-49AB-1A254AB612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FF189F-7F70-76D8-B1FE-4AFB75233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368045"/>
              </p:ext>
            </p:extLst>
          </p:nvPr>
        </p:nvGraphicFramePr>
        <p:xfrm>
          <a:off x="4974975" y="2654112"/>
          <a:ext cx="2191068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f[2][2], int m[2][2]){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f[0][0] * m[0][0] + f[0][1]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y = f[0][0] * m[0][1] + f[0][1]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z = f[1][0] * m[0][0] + f[1][1]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f[1][0] * m[0][1] + f[1][1]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f[0][0] 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f[0][1] =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f[1][0] =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f[1][1] 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Power(int f[2][2],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 || 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if(n%2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FE38CA9-C574-13C5-0C4E-49DCE6380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539" y="1006618"/>
            <a:ext cx="1588921" cy="106434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5AFD3D-0611-CF38-CEBD-0153C229A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505208"/>
              </p:ext>
            </p:extLst>
          </p:nvPr>
        </p:nvGraphicFramePr>
        <p:xfrm>
          <a:off x="118250" y="4427336"/>
          <a:ext cx="15005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17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Fibonacci_DP(int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f[n+2];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i=2; i&lt;=n; i++)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f[i] = f[i-1] + f[i-2];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E7B5E9D-F3D3-E18B-0251-F8E2EF891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530315"/>
              </p:ext>
            </p:extLst>
          </p:nvPr>
        </p:nvGraphicFramePr>
        <p:xfrm>
          <a:off x="2016950" y="2654112"/>
          <a:ext cx="283718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71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98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6FBB7CB-8B12-B5C5-DAA3-90AC7016A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887376"/>
              </p:ext>
            </p:extLst>
          </p:nvPr>
        </p:nvGraphicFramePr>
        <p:xfrm>
          <a:off x="140305" y="2654112"/>
          <a:ext cx="1725930" cy="1464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9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9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66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1CCF235-2E80-5236-E068-441F9EBCE0C6}"/>
              </a:ext>
            </a:extLst>
          </p:cNvPr>
          <p:cNvSpPr txBox="1"/>
          <p:nvPr/>
        </p:nvSpPr>
        <p:spPr>
          <a:xfrm>
            <a:off x="195727" y="419537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Iterative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E1DC90-0FFC-5F57-5229-2802CA9992B3}"/>
              </a:ext>
            </a:extLst>
          </p:cNvPr>
          <p:cNvSpPr txBox="1"/>
          <p:nvPr/>
        </p:nvSpPr>
        <p:spPr>
          <a:xfrm>
            <a:off x="2627997" y="3537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Recursion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689128-C91B-B979-740B-817C2D44FA10}"/>
              </a:ext>
            </a:extLst>
          </p:cNvPr>
          <p:cNvSpPr txBox="1"/>
          <p:nvPr/>
        </p:nvSpPr>
        <p:spPr>
          <a:xfrm>
            <a:off x="60959" y="563051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DP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A627EC-EB02-A588-661C-1F3C4400F123}"/>
              </a:ext>
            </a:extLst>
          </p:cNvPr>
          <p:cNvSpPr txBox="1"/>
          <p:nvPr/>
        </p:nvSpPr>
        <p:spPr>
          <a:xfrm>
            <a:off x="5262966" y="6204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Power of Matrix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8F6CE4C-6E2A-04D3-EF49-281527521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32476"/>
              </p:ext>
            </p:extLst>
          </p:nvPr>
        </p:nvGraphicFramePr>
        <p:xfrm>
          <a:off x="7407245" y="2654112"/>
          <a:ext cx="3659505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9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a, vector&lt;vector&lt;int&gt;&gt;&amp;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a[0].size();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k=0; k&lt;r; k++)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][k] * b[k][j];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mat[0].size();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m[0][0] = m[0][1] = m[1][0] = m[2][1]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n&gt;&gt;1);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mat(3, vector&lt;int&gt;(3,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mat[0][0] = mat[0][1] = mat[1][0] = mat[2][1]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1B0CC98-9902-DB18-640E-FC5ACB369F4B}"/>
              </a:ext>
            </a:extLst>
          </p:cNvPr>
          <p:cNvSpPr txBox="1"/>
          <p:nvPr/>
        </p:nvSpPr>
        <p:spPr>
          <a:xfrm>
            <a:off x="8313950" y="6630975"/>
            <a:ext cx="180220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Matrix Exponentiation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4046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0D518-D249-8A0E-D938-99C753EE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Catalan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으로 표기하고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= (2n)! / ((n+1)!n!)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𝑛</m:t>
                                      </m:r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+1</m:t>
                                      </m:r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= 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]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공식을 따름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0, 1, 2, ...)</a:t>
                          </a:r>
                          <a:endParaRPr lang="en-US" altLang="ko-KR" sz="1200" b="1" kern="1200" baseline="-250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식</m:t>
                              </m:r>
                              <m:r>
                                <a:rPr lang="en-US" altLang="ko-KR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: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sz="1200" b="1" i="0" kern="1200" baseline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(n= 2, 3, 4, ...) = (4n-2)/(n+1)*C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n-1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1, 2, 3, ...)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응용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쌍의 괄호를 포함하는 표현식 개수 출력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key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를 사용하여 가능한 이진 탐색 트리 수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n+1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leaf node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가 있는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full binary tree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의 개수를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 주어지면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2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현이 교차하지 않도록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점이 있는 원에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현을 그릴 수 있는 방법 수 계산 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O(n) [Using formula]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87026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1" t="-649" r="-379" b="-19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E83408-85B9-E353-669E-1524041211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A07F0-DDFF-D234-2A1C-AE43B8352D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3FDBC1-596B-C9D9-B36E-52757C3108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0C4D7F0-E947-6A3C-4553-226CC70AF6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A66C5-3603-BC49-428C-8EF2FDCDC1B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Catalan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CB2B65-4B34-706F-0B47-4C7574DE406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E726FA2-070B-C704-8AC7-8F475BF5CE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E559F94-E720-4BBF-44D1-0E7DAF301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991BFB0-0BFE-1C6C-401A-9CD3AADC25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89ECE08-A74C-3636-803C-DFADD0E4E01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93EC6F-2C46-54FB-7748-06AB1A247C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CB7A74F-2B9D-3AFF-75D0-90CDA15E312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857A20-DFAF-835B-00B6-0DC39AD5B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69047B4-5BCC-E0E3-CF85-407ED4CCD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793362"/>
              </p:ext>
            </p:extLst>
          </p:nvPr>
        </p:nvGraphicFramePr>
        <p:xfrm>
          <a:off x="125130" y="2847330"/>
          <a:ext cx="36039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3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(n-i-1);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5099B78-4F40-D4CD-5D23-777ED0239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603582"/>
              </p:ext>
            </p:extLst>
          </p:nvPr>
        </p:nvGraphicFramePr>
        <p:xfrm>
          <a:off x="4012838" y="2847330"/>
          <a:ext cx="25307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B9FF03-7D92-E72C-6D1E-43A1F4ED5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314332"/>
              </p:ext>
            </p:extLst>
          </p:nvPr>
        </p:nvGraphicFramePr>
        <p:xfrm>
          <a:off x="6827396" y="2851353"/>
          <a:ext cx="35325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2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CatalanNumber_BinomialCoefficient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int k = 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&lt;&lt;= 1;// 2n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(2n ~ 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 (i+1);//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 /= ((n &gt;&gt; 1)+1);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27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764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노드의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높이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없는 자체 균형 이진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데이터 조회가 필요한 곳에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 균형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+ 1 (h(0) = 1, h(1) 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균형이 더 잘 잡혀 있지만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작업에서 많은 회전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Weak AVL Tree = Rank Balanced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균형을 유지하는데 필요한 회전 수를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정의 방법이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저장되는 데이터가 동적이지 않은 환경에서 효과적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D884EC-4DDE-5176-40C9-5346C9A5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0372" y="1036537"/>
            <a:ext cx="3041295" cy="24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07949-E460-26D8-38F1-A93F062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03EB945-43BA-E740-4356-94A5B80E6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73908"/>
              </p:ext>
            </p:extLst>
          </p:nvPr>
        </p:nvGraphicFramePr>
        <p:xfrm>
          <a:off x="125130" y="868119"/>
          <a:ext cx="414848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8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89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Binomial Coefficient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(1+x)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전개에서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계수를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= C(n-1, k-1) + C(n-1, k), C(n, 0) = (n, n) = 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F9614B-2353-13AB-BC67-6DCED007C3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64FD28-671E-14FD-A9B3-AE40DA95EE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FBB596-5E19-DAD8-F94F-88661351E9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BDF50E8-40EF-40AC-1886-16B2B9EBFEE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04B80-CD05-5445-3B03-DA722F30EEF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Binomial Coefficient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6A8DD2-2A07-4421-C894-08FE9BD1F8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29C801-CACF-5318-94A8-5A2B4F452E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66BDE9E-72F6-A6B9-B0E3-14D3F629D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44C926-BECA-6BFD-5182-D89D679F09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041230-77DC-A208-4307-FD89148AD1C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9D289AC-3BDF-E03B-70ED-C88AE7BF4A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BCEBF3E-7ED7-A3D9-46D5-27F787626D8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DF2414-2639-028A-9841-F233E266BF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3B0271-EA2A-73C5-287A-568B62806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18569"/>
              </p:ext>
            </p:extLst>
          </p:nvPr>
        </p:nvGraphicFramePr>
        <p:xfrm>
          <a:off x="125130" y="1758725"/>
          <a:ext cx="35912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1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971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max(k,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5D16B2-F634-E3E1-87B9-F46846547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882752"/>
              </p:ext>
            </p:extLst>
          </p:nvPr>
        </p:nvGraphicFramePr>
        <p:xfrm>
          <a:off x="3840725" y="1763589"/>
          <a:ext cx="21624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4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BinomialCoeff_DP1(int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[n+1][k+1];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k or n-k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if(j==0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838C0A-B9DD-8758-F1A7-BE0EC3F2B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991086"/>
              </p:ext>
            </p:extLst>
          </p:nvPr>
        </p:nvGraphicFramePr>
        <p:xfrm>
          <a:off x="6127570" y="1763589"/>
          <a:ext cx="2095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BinomialCoeff_DP2(int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j&gt;0 ;j--)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72AB4C2-C1EB-7895-CB2D-09D56319F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938448"/>
              </p:ext>
            </p:extLst>
          </p:nvPr>
        </p:nvGraphicFramePr>
        <p:xfrm>
          <a:off x="8347741" y="1758725"/>
          <a:ext cx="361346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BinomialCoeff_DP3(int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 0 || k==n){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BinomialCoeff_DP3(n-1, k-1,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BinomialCoeff_DP3(n-1,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5,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BinomialCoeff_DP3(n,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315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B3677-6282-819C-CD01-BAC36EB1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9AE599-D33E-3186-0573-770D409F5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329306"/>
              </p:ext>
            </p:extLst>
          </p:nvPr>
        </p:nvGraphicFramePr>
        <p:xfrm>
          <a:off x="125130" y="868119"/>
          <a:ext cx="617728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1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All Combinations of Coins to Make a given value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조합을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조합을 모두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1BC044-2D32-22C1-16E5-2DA2BB28039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ED5225-E2AB-4D2B-85DA-C55179CA1E3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9A70A54-5714-243D-3A56-E118335BF0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5190779-178B-72C9-CE26-CB0457A533E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A9184-EC57-B3EA-9519-B6348A013C9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Combination of coins to make sum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A37037-F231-B6AF-6470-6E814469C7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8357305-9B9E-C3D2-A61C-23BFAC8B09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CF31304-04F2-DFA9-4096-BB1C480B8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47ECF5-BC18-B9A6-3E76-D6B4B118D3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15B03-A35F-A876-3CEF-9E035A4F0C9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341FA17-A19B-36F4-E855-223E3D9DB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FB8CEF1-293A-BB69-F34D-052675E731B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B1F1D6-53D3-1717-25E7-057C721667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B3D1DB-4862-3649-E11B-D9302C94F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06556"/>
              </p:ext>
            </p:extLst>
          </p:nvPr>
        </p:nvGraphicFramePr>
        <p:xfrm>
          <a:off x="125130" y="1976752"/>
          <a:ext cx="52946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4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76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O(2^sum)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&lt; 0 || 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7F9CFB-12E5-E1C5-26B2-D036E22AB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946382"/>
              </p:ext>
            </p:extLst>
          </p:nvPr>
        </p:nvGraphicFramePr>
        <p:xfrm>
          <a:off x="5522667" y="1976752"/>
          <a:ext cx="617728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7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sum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4D46D2-162B-FBED-F095-583699B31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75547"/>
              </p:ext>
            </p:extLst>
          </p:nvPr>
        </p:nvGraphicFramePr>
        <p:xfrm>
          <a:off x="125130" y="3420324"/>
          <a:ext cx="37595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if((j-coin[i-1])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][j-coin[i-1]];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D2DA1C2-4CFB-C5C7-BA10-55F94BEC5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070467"/>
              </p:ext>
            </p:extLst>
          </p:nvPr>
        </p:nvGraphicFramePr>
        <p:xfrm>
          <a:off x="4055147" y="3423104"/>
          <a:ext cx="387223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coin = {1, 2,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coin.size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5;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3935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3B1C2-71DC-C707-49A9-2C870CCC0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7F6E0D9-1E55-F239-B91F-E4E20A3DD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010503"/>
              </p:ext>
            </p:extLst>
          </p:nvPr>
        </p:nvGraphicFramePr>
        <p:xfrm>
          <a:off x="125130" y="868119"/>
          <a:ext cx="733836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907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Sum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음이 아닌 정수 집합과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요소로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만들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 )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64ED53-6621-14C4-0279-37F5E50D9E7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A87C8D-09D4-7C81-4377-422369CB856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7527E3-A167-CCA7-FC2A-67A607A435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4310580-162F-CCED-CD4E-20676A73611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90ED7-B1D0-C78C-9154-E3F5B14AFD6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Subset Sum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1CA3C-3417-EA39-05EF-A8843C58E88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21ACAE3-2F9E-F8DA-7994-969B5C1B159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17243B-C3D4-9406-455E-D004F82889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A42524-535F-02F4-3983-8D51B54F8E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FAA369-8484-9265-0727-BBE173D3CE9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68F4B8-7FC9-0139-9873-2DDFD3E56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24390B6-955B-3520-12C3-9D0C3E03E2E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CE32420-26E5-27FA-F6F6-85C011188B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1A23E6-B165-8E5A-C35F-DD8AE249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687678"/>
              </p:ext>
            </p:extLst>
          </p:nvPr>
        </p:nvGraphicFramePr>
        <p:xfrm>
          <a:off x="125130" y="1610844"/>
          <a:ext cx="43691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9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37A698-F4C5-F888-DDC5-797877DBA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46615"/>
              </p:ext>
            </p:extLst>
          </p:nvPr>
        </p:nvGraphicFramePr>
        <p:xfrm>
          <a:off x="125130" y="3277675"/>
          <a:ext cx="53390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O(sum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BA7C49-B53A-984F-B443-870BE099F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2736"/>
              </p:ext>
            </p:extLst>
          </p:nvPr>
        </p:nvGraphicFramePr>
        <p:xfrm>
          <a:off x="5672453" y="1614844"/>
          <a:ext cx="295941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&lt;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&gt;=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[i-1][j-set[i-1]];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set = {3, 34, 4, 12, 5,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6560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1B89A-B460-520E-6460-3E9EF5949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A42D305-B1F2-FE7F-6D7E-68AB15B01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350909"/>
              </p:ext>
            </p:extLst>
          </p:nvPr>
        </p:nvGraphicFramePr>
        <p:xfrm>
          <a:off x="125129" y="868119"/>
          <a:ext cx="10300018" cy="579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0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96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Cutting a Rod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막대와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크기의 모든 조각의 가격을 포함하는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막대를 자르고 조각을 팔아서 얻을 수 있는 최대 가치를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287196-DD76-A7AC-8ADA-FDBD0CD2A3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56C66B-B554-CD33-4A8D-36FB325CB3B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1507E7-F387-4D88-572F-E3E06EEFF4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69A4F70-B4D9-D5FA-3A5A-6757F1D4222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68793-618D-5E3D-AB12-4F7F9BE4D05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Cutting a Rod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19F570-431B-37ED-C8AC-7FADAB0E79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D65E58-F613-2919-D709-0B880202A2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3EBCEA-A534-870C-8FF0-4B4C6E13A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6C5D291-1D93-D217-4B71-D22D496E0B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6ED4D0-8E74-5251-0BFB-4D9DAFF722B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E796502-9E50-3B6F-33DB-5E46F0BE1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73773B6-8098-BC44-FF7E-11ED6A0B4B2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A3648A-9D57-1FFD-14AB-CA1A8C80516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1BAC94-C4C5-2B6B-0EBC-694A4CAA5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408063"/>
              </p:ext>
            </p:extLst>
          </p:nvPr>
        </p:nvGraphicFramePr>
        <p:xfrm>
          <a:off x="125129" y="1650070"/>
          <a:ext cx="376745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7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35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94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B9BB2FE-8F1C-01AE-DAD4-78792A5CD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42222"/>
              </p:ext>
            </p:extLst>
          </p:nvPr>
        </p:nvGraphicFramePr>
        <p:xfrm>
          <a:off x="4051368" y="1650070"/>
          <a:ext cx="4927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0FF3B1-A0C4-7961-B50E-9333043C2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34165"/>
              </p:ext>
            </p:extLst>
          </p:nvPr>
        </p:nvGraphicFramePr>
        <p:xfrm>
          <a:off x="9169452" y="1650070"/>
          <a:ext cx="27339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9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5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CutRod_BottomUp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price[j] + result[i-j-1]);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4462D7A-2D10-F2F2-848E-B57E7F5AB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545680"/>
              </p:ext>
            </p:extLst>
          </p:nvPr>
        </p:nvGraphicFramePr>
        <p:xfrm>
          <a:off x="120577" y="3615425"/>
          <a:ext cx="76647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4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448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vector&lt;int&gt;&amp; length,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if(length[n-1]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max(price[n-1]+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-length[n-1],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DEFDE3C-92CB-FFCE-7AE5-DC5AA8B3E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144347"/>
              </p:ext>
            </p:extLst>
          </p:nvPr>
        </p:nvGraphicFramePr>
        <p:xfrm>
          <a:off x="8091275" y="3615425"/>
          <a:ext cx="29737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CutRod_DPiterative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j * price[i-1];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max(price[i-1]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1903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68437-1A70-4D01-106C-C5A3E9EA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9BCECF-4F49-D879-A0DE-FC50F134D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139749"/>
              </p:ext>
            </p:extLst>
          </p:nvPr>
        </p:nvGraphicFramePr>
        <p:xfrm>
          <a:off x="125129" y="868118"/>
          <a:ext cx="98602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Painting Fence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기둥과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색상으로 구성된 울타리가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인접한 기둥이 동일한 색상을 갖도록 울타리를 칠하는 방법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1, diff = k, same = 0, total = 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2, diff = k * (k-1), same = k, total = k + k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3, diff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total) * (k-1), same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diff), total = diff + same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total[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+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diff[i-1],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total[i-1]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C161D0-ABE3-7575-D8CC-A69D21B34B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8C2AB3-48E5-9A59-1BA2-B40A8156BC4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4394157-1956-6B86-F7D0-D62E9787C3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FDEB0A-0B9E-B67F-EB27-8383FFC5A4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52AC6-A4FC-C5F9-BC37-2EFAB2CCBA34}"/>
              </a:ext>
            </a:extLst>
          </p:cNvPr>
          <p:cNvSpPr txBox="1"/>
          <p:nvPr/>
        </p:nvSpPr>
        <p:spPr>
          <a:xfrm>
            <a:off x="-7395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Painting Fence Algorithm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63713A-9485-454F-2EE1-46D2155A095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709222F-E180-9DB0-7D1B-8B5685CC36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32D563-E2E4-3417-0285-3C74C84EA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A2A04A9-9D2D-E5AA-2850-DDEE4F33B8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986B5D-1B87-E884-802E-37C178D4A08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0588B9-5170-E926-476E-0F8DB87B4D0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00E736-6148-C4D4-099E-F13CC2B43B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2BB7217-5E40-4777-C7D6-AB7815DAAE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C62699-FC8F-7BE1-8C61-C0BCC8C86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347152"/>
              </p:ext>
            </p:extLst>
          </p:nvPr>
        </p:nvGraphicFramePr>
        <p:xfrm>
          <a:off x="125129" y="2742604"/>
          <a:ext cx="221964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93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10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vector&lt;long&gt;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k *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((k-1)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1EAD5BD-6069-52EC-6950-D1A75096A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38058"/>
              </p:ext>
            </p:extLst>
          </p:nvPr>
        </p:nvGraphicFramePr>
        <p:xfrm>
          <a:off x="2473692" y="2742604"/>
          <a:ext cx="2711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1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97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total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same = 0, diff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same = 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diff = (total * (k-1))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total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same+diff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2003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E76A-E69D-92E9-2BDF-73ADDD164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4EBAE2-741C-C01A-EAA7-D6F947BC1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68033"/>
              </p:ext>
            </p:extLst>
          </p:nvPr>
        </p:nvGraphicFramePr>
        <p:xfrm>
          <a:off x="125130" y="868118"/>
          <a:ext cx="523427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42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56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Subsequence(LCS)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 수열의 길이를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8992BE-53EC-AB86-C2F9-135C890B72D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F5C333-DBBF-E9D3-F4AD-9CED1A1B34B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B4D0596-0E64-F53F-0A2E-0B198E9690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C8890B6-F9EC-4675-5FF0-8FA28E20FAF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2DFB3-F60A-364E-EEFD-C665581DC6B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Subsequence(LCS)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030335-DCBB-DFE7-9F48-0F6413E43A8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F7B5B1-2BA4-DC3C-6A0D-74B1E3673C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49E369-8FEB-C21A-1711-0EB09C0357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3A17CB-CFB1-0FEE-2F3E-B442867065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19F52E-F930-4C0F-6164-0ADBCB4A198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6E054E-3495-BB27-FC84-EF0E37DAE7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B974DED-570A-E9A5-0356-69DC3FAC3F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5926B70-1ED5-7C33-2E9C-0C666DC04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179130-D412-219E-B6A3-FADC1EE85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656458"/>
              </p:ext>
            </p:extLst>
          </p:nvPr>
        </p:nvGraphicFramePr>
        <p:xfrm>
          <a:off x="125130" y="1714803"/>
          <a:ext cx="344519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51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15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28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73A589-3C50-CC12-BF3D-1B15135EB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09001"/>
              </p:ext>
            </p:extLst>
          </p:nvPr>
        </p:nvGraphicFramePr>
        <p:xfrm>
          <a:off x="3673230" y="1714803"/>
          <a:ext cx="423259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2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4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D33544A-62C3-471C-050B-DE8415713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705414"/>
              </p:ext>
            </p:extLst>
          </p:nvPr>
        </p:nvGraphicFramePr>
        <p:xfrm>
          <a:off x="125130" y="3194922"/>
          <a:ext cx="27276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7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28B0B7-E190-781F-09C0-9349ADBAE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58143"/>
              </p:ext>
            </p:extLst>
          </p:nvPr>
        </p:nvGraphicFramePr>
        <p:xfrm>
          <a:off x="3069367" y="3194922"/>
          <a:ext cx="25530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9375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E8A4E-D0E0-A0F4-D21D-48489A017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D012EE5-F4DF-E8B5-2FC3-0226DBCE8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6614"/>
              </p:ext>
            </p:extLst>
          </p:nvPr>
        </p:nvGraphicFramePr>
        <p:xfrm>
          <a:off x="125130" y="868118"/>
          <a:ext cx="789241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24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Increasing Subsequence(LIS)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크기의 배열이 주어지면 부분 수열의 요소가 오름차순으로 정렬되는 가장 긴 부분 수열의 길이를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요소가 되도록 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+ max(L(j) ) [0 &lt; j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[j]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존재하지 않는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길이보다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더 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[Optimal-Binary Search],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원소를 탐색하는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같거나 큰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iterator_first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얻기 위해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반환형은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초과하는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범위에 속하는 숫자의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11)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숫자가 몇 번 나오는지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59BBFF-3E4E-9293-83AE-FB9D6E51BD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0E97E5-A4D9-BF08-2114-CFE8390657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1E245B8-1A6F-C645-BAF7-451BC2A034F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7558782-DC5A-1A8F-1E05-4D7E6842D5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57E94-5B7D-659A-A97B-7581497DB9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FF8BA0-FE3C-2C17-056E-2DD3D58ACB5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E5D89B-8710-2BCC-4243-4A462257F8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2F30EC-D4DB-512F-6565-A15EBC70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D61B260-4BB2-A6B7-05DC-2349CC432C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9E783B0-505C-6CD3-E6BA-556EFAE815F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9A8D799-D364-1051-39B5-AA0F43D825A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4FEEE07-9842-29B0-2B32-E785A091316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BADBA1B-CF12-0177-71A2-FBA421621B8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5257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BC5F7-914D-85EC-EF2D-D6A36D3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06548A4-6868-5B67-F674-2EF2042AB73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75EA66-DF75-089D-A21C-C9FDB07502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534E731-87EB-AAF5-92FA-8930210811D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090662F-D2DB-0D0E-556B-DC82795D029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DF2C7-CE97-0DA9-0828-D9B29DB14B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0D166A-600F-82ED-7FF5-F0768CF25A7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87D8888-CB55-2A07-09AC-CAAA43AC1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120A62B-49F5-EADA-B20F-561D5AA08B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7E4248A-1873-065E-7E15-D46342B85E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5FE29E-1844-1B6E-3C73-752C9C927BE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979EF0-E545-E647-2A35-3D1EC2574F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D4A8093-B158-7E2E-E9C1-05A23DB435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F8DDC9-D7C1-D827-3B74-DF04C8F5AF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610437F-95E1-240C-A4E3-B57A83C1C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77760"/>
              </p:ext>
            </p:extLst>
          </p:nvPr>
        </p:nvGraphicFramePr>
        <p:xfrm>
          <a:off x="124242" y="945062"/>
          <a:ext cx="42357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5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&amp;&amp; result+1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A4C6C52-988F-BA52-8875-EBAC185F1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48659"/>
              </p:ext>
            </p:extLst>
          </p:nvPr>
        </p:nvGraphicFramePr>
        <p:xfrm>
          <a:off x="4462917" y="945062"/>
          <a:ext cx="5651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BC5D37-79E1-2239-D713-85AA76336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614193"/>
              </p:ext>
            </p:extLst>
          </p:nvPr>
        </p:nvGraphicFramePr>
        <p:xfrm>
          <a:off x="124242" y="2742604"/>
          <a:ext cx="35420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max_element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AED7B8F-63F9-1C31-3E05-666AD20F0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040897"/>
              </p:ext>
            </p:extLst>
          </p:nvPr>
        </p:nvGraphicFramePr>
        <p:xfrm>
          <a:off x="3782730" y="2742604"/>
          <a:ext cx="361664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result[low]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88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8D113-28BC-03AD-470A-8B423C720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10EC750-DB60-8C62-D2CF-10481A523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423583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Subsequence that Difference between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adjacents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요소 간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되는 가장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subsequence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[Optimal]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E2F15A-C704-7C0B-52E6-C6D43AAC2F2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A63364-748D-9525-9A7A-68D627DEB86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2A4CE7-26EE-17A6-22B9-F4F0C67D395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87503A-C7D4-5522-6F1F-8BE39C5AFD0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EF728-6787-2806-4587-20816F1E115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Subsequence that Adj Diff 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DF3347-CDFA-BE59-4909-577A928F842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819683-4AD7-60A7-9B39-65E737BE6C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78F4B3-E320-B969-4F11-8A81C276F1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2575FD9-32C9-A0DD-A780-30C831FA4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AEC56EC-0A15-D9BF-3958-67341CBA021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7E8859-F5B1-234E-A1DC-89F5B4F421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C47AC1-6A49-274B-1F02-82DD2D7AE3B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31434C2-4EF9-EECC-E2E5-85DBA276D3B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AC68A8-2BD7-2E30-C953-54CEDD819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779848"/>
              </p:ext>
            </p:extLst>
          </p:nvPr>
        </p:nvGraphicFramePr>
        <p:xfrm>
          <a:off x="125130" y="1976752"/>
          <a:ext cx="3442018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2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1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908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LongestSubSequenceWithDiffOne_DP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0A0244-3B41-25C3-5D3B-ACB96BBF6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02985"/>
              </p:ext>
            </p:extLst>
          </p:nvPr>
        </p:nvGraphicFramePr>
        <p:xfrm>
          <a:off x="3735833" y="1976752"/>
          <a:ext cx="31245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LongestSubSequenceWithDiffOne_DP2(vector&lt;int&gt;&amp;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]+1) &gt;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 + max(m[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]+1],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9468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1DAB9-430B-1223-500D-26B445B5B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A7F18D-615B-396A-E520-D49929981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603404"/>
              </p:ext>
            </p:extLst>
          </p:nvPr>
        </p:nvGraphicFramePr>
        <p:xfrm>
          <a:off x="125130" y="868118"/>
          <a:ext cx="641185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18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383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Square Sub-Matrix with All 1s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matrix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최대 크기의 정사각형 부분 행렬을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O(r * c)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AF77C0-9D90-B994-1DF6-3E98D2EA5FB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FB3C3C-1FB5-68D0-2636-D2B7DF06879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C9D890-1965-8DFE-BB53-02F62754F49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317763-36D4-4FCA-EF84-24C7191DA92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6AC0A-AB52-D58D-AFC6-B76ECC5CDF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Max Size Square Sub-Matrix with All 1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46F6BA-74B2-D42A-754F-738698FED8D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B55791A-E30D-7F6A-7F6F-C0E44A29783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B8DA0E6-38BA-3B70-D43B-F8A1EA5A42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885CAA-3D88-0E4B-F81D-DD557A2A97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6AF5D5-BFA0-5378-C1F3-962339D80DF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4F2C34-C075-F1D0-0FD6-2D32988A6AF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19DAEE7-DF7C-7C92-8D83-F746E34B873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0BE826A-3E7F-F64D-86E8-4FE8456AB0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1BF1D4D-DDE9-DF39-1D05-C16D8E8E8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651075"/>
              </p:ext>
            </p:extLst>
          </p:nvPr>
        </p:nvGraphicFramePr>
        <p:xfrm>
          <a:off x="125130" y="1633852"/>
          <a:ext cx="3508693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8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grid[0][j];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[i-1][j-1]))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999BCD8-459C-04A5-8C43-F32FE456A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27941"/>
              </p:ext>
            </p:extLst>
          </p:nvPr>
        </p:nvGraphicFramePr>
        <p:xfrm>
          <a:off x="3818272" y="1633852"/>
          <a:ext cx="36452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entry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if(entry &amp;&amp;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entry = 1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 = entry;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entry);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50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4375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Complete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값에 대한 빠른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효율적인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효율적 구현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애플리케이션에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이외 요소 검색에 부적합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구조를 유지하기 위한 메모리 오버헤드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아닌 큐 작업에 대한 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구조에 비해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확장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트리는 두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트리를 가져와 하나를 다른 하나의 왼쪽 자식으로 만들어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루트의 자식은 왼쪽에서 오른쪽으로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k-1, k-2, …,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속성을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가지는 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Ex) n=13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1101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3, 2, 0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세 개의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왼쪽 자식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64C4BB-6379-76FC-F62C-AD4799D7292D}"/>
              </a:ext>
            </a:extLst>
          </p:cNvPr>
          <p:cNvGrpSpPr/>
          <p:nvPr/>
        </p:nvGrpSpPr>
        <p:grpSpPr>
          <a:xfrm>
            <a:off x="6850129" y="3958790"/>
            <a:ext cx="4911943" cy="2605523"/>
            <a:chOff x="6850129" y="3958790"/>
            <a:chExt cx="4911943" cy="260552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2FCC651-7A00-B226-249A-4B1ED295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50129" y="3958790"/>
              <a:ext cx="4911943" cy="260552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A650393-20B6-10C4-1EFC-F1BF34BA98C8}"/>
                </a:ext>
              </a:extLst>
            </p:cNvPr>
            <p:cNvSpPr/>
            <p:nvPr/>
          </p:nvSpPr>
          <p:spPr>
            <a:xfrm>
              <a:off x="7815714" y="4302493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1A38C3-8DC6-1AC3-2161-C9682238BE51}"/>
                </a:ext>
              </a:extLst>
            </p:cNvPr>
            <p:cNvSpPr/>
            <p:nvPr/>
          </p:nvSpPr>
          <p:spPr>
            <a:xfrm>
              <a:off x="8361145" y="4831882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840224D-BA0C-7842-1567-D18A8A5F5018}"/>
                </a:ext>
              </a:extLst>
            </p:cNvPr>
            <p:cNvSpPr/>
            <p:nvPr/>
          </p:nvSpPr>
          <p:spPr>
            <a:xfrm>
              <a:off x="8958936" y="4308650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CB207B-87CC-C47D-CC0F-DDE73EA0A8F3}"/>
                </a:ext>
              </a:extLst>
            </p:cNvPr>
            <p:cNvSpPr/>
            <p:nvPr/>
          </p:nvSpPr>
          <p:spPr>
            <a:xfrm>
              <a:off x="8330209" y="4255057"/>
              <a:ext cx="1148224" cy="1734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4DEA18-5372-6169-F177-73FA6C1984C2}"/>
                </a:ext>
              </a:extLst>
            </p:cNvPr>
            <p:cNvSpPr/>
            <p:nvPr/>
          </p:nvSpPr>
          <p:spPr>
            <a:xfrm>
              <a:off x="9533048" y="4831882"/>
              <a:ext cx="1024885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CE61FA-7B9B-B33A-8BE4-1E23E01BF42C}"/>
                </a:ext>
              </a:extLst>
            </p:cNvPr>
            <p:cNvSpPr/>
            <p:nvPr/>
          </p:nvSpPr>
          <p:spPr>
            <a:xfrm>
              <a:off x="10612548" y="4318960"/>
              <a:ext cx="1096852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B8C13B3-EFBB-FC27-FC5B-87931BDB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7853995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6AFEAF-5700-78E8-8A32-1511CCFD1171}"/>
              </a:ext>
            </a:extLst>
          </p:cNvPr>
          <p:cNvSpPr txBox="1"/>
          <p:nvPr/>
        </p:nvSpPr>
        <p:spPr>
          <a:xfrm>
            <a:off x="2418995" y="7499211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E102BB-D72A-4B0E-1E33-D794DFE63B0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324" y="7499211"/>
            <a:ext cx="6381750" cy="59531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1B16F6-723D-EDB6-9B29-7655A5FDF739}"/>
              </a:ext>
            </a:extLst>
          </p:cNvPr>
          <p:cNvSpPr txBox="1"/>
          <p:nvPr/>
        </p:nvSpPr>
        <p:spPr>
          <a:xfrm>
            <a:off x="9077502" y="7044130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40180444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B3CB5-9A49-6DA4-D96D-5A5CD06C4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307C41-5E35-8E97-040F-9C68BF00E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24156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Cost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행렬과 좌표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최소 비용 경로의 비용을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대각선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아래쪽으로만 이동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 = cost(m, n) + min(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n-1)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O(V+E log V) [Dijkstra, V=E= n * m]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BEC14B2-B928-F0F5-5210-5951EEBF5EB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976856-9CF8-6376-5EE7-158EFFFD413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259CD20-DDB7-4268-181D-6578F4E490B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EB1875-9861-A45C-0480-24193D38667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F7D41-A583-DD87-9125-A3A818D119E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C6F25E-47A1-8264-4931-8C371CB1DFC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FED739-271C-3E8B-4C17-B5E63E8B18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52783AC-05BA-C5B5-F662-6D5B30E298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72D3F5D-BCDD-048B-1294-C5D53F8842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01D579B-4829-CA42-D87B-88193E6D7E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44F3951-1D74-93E0-C370-9852D17BD2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8CF451-F208-DE9B-4D79-E0A1DFA0CB8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C7B99-EA1B-2B17-0A61-2820148644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90B6E25-05AA-2E19-2C6F-44B423018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3172"/>
              </p:ext>
            </p:extLst>
          </p:nvPr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E3E589B-2587-85A9-FB15-F9DCA5BCD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059290"/>
              </p:ext>
            </p:extLst>
          </p:nvPr>
        </p:nvGraphicFramePr>
        <p:xfrm>
          <a:off x="3178506" y="3514169"/>
          <a:ext cx="1587462" cy="1553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31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793731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776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776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m,n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E788AEB-1AED-E800-4FF2-A684432ED31F}"/>
              </a:ext>
            </a:extLst>
          </p:cNvPr>
          <p:cNvCxnSpPr>
            <a:cxnSpLocks/>
          </p:cNvCxnSpPr>
          <p:nvPr/>
        </p:nvCxnSpPr>
        <p:spPr>
          <a:xfrm flipV="1">
            <a:off x="4356952" y="4093086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3E7B67E-E828-FDD1-6EA9-9CEA47CBC09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31502" y="4508979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6C3128F-1597-A271-64B6-BFB1E0EFE4ED}"/>
              </a:ext>
            </a:extLst>
          </p:cNvPr>
          <p:cNvCxnSpPr>
            <a:cxnSpLocks/>
          </p:cNvCxnSpPr>
          <p:nvPr/>
        </p:nvCxnSpPr>
        <p:spPr>
          <a:xfrm flipH="1" flipV="1">
            <a:off x="3799952" y="4143866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C762D26-EDFD-767A-7679-F89842CAA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11389"/>
              </p:ext>
            </p:extLst>
          </p:nvPr>
        </p:nvGraphicFramePr>
        <p:xfrm>
          <a:off x="5816868" y="322075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9B96C481-7E08-CDF6-203E-8E6955AEA2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270400" y="3964619"/>
            <a:ext cx="2007936" cy="693533"/>
          </a:xfrm>
          <a:prstGeom prst="rect">
            <a:avLst/>
          </a:prstGeom>
        </p:spPr>
      </p:pic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6011FCAF-5870-C16C-411F-293705273C48}"/>
              </a:ext>
            </a:extLst>
          </p:cNvPr>
          <p:cNvSpPr/>
          <p:nvPr/>
        </p:nvSpPr>
        <p:spPr>
          <a:xfrm>
            <a:off x="7811116" y="5226747"/>
            <a:ext cx="410400" cy="409232"/>
          </a:xfrm>
          <a:prstGeom prst="donut">
            <a:avLst>
              <a:gd name="adj" fmla="val 1171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0DB5D92-FC31-1B02-8B1F-43BF356625F3}"/>
              </a:ext>
            </a:extLst>
          </p:cNvPr>
          <p:cNvCxnSpPr>
            <a:cxnSpLocks/>
          </p:cNvCxnSpPr>
          <p:nvPr/>
        </p:nvCxnSpPr>
        <p:spPr>
          <a:xfrm flipH="1" flipV="1">
            <a:off x="8160697" y="5533872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EDF116A-BDEC-1B34-8166-FC71FC2D087A}"/>
              </a:ext>
            </a:extLst>
          </p:cNvPr>
          <p:cNvSpPr txBox="1"/>
          <p:nvPr/>
        </p:nvSpPr>
        <p:spPr>
          <a:xfrm>
            <a:off x="7933287" y="5866778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Start Point</a:t>
            </a:r>
            <a:endParaRPr lang="ko-KR" altLang="en-US" dirty="0"/>
          </a:p>
        </p:txBody>
      </p:sp>
      <p:sp>
        <p:nvSpPr>
          <p:cNvPr id="32" name="원형: 비어 있음 31">
            <a:extLst>
              <a:ext uri="{FF2B5EF4-FFF2-40B4-BE49-F238E27FC236}">
                <a16:creationId xmlns:a16="http://schemas.microsoft.com/office/drawing/2014/main" id="{2985D5A0-96FF-D0BA-7DFA-12BCEB70ABA3}"/>
              </a:ext>
            </a:extLst>
          </p:cNvPr>
          <p:cNvSpPr/>
          <p:nvPr/>
        </p:nvSpPr>
        <p:spPr>
          <a:xfrm>
            <a:off x="5862588" y="3266703"/>
            <a:ext cx="410400" cy="409232"/>
          </a:xfrm>
          <a:prstGeom prst="donut">
            <a:avLst>
              <a:gd name="adj" fmla="val 1171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8621B7A-24E2-1C1D-AF95-90E0C9508B97}"/>
              </a:ext>
            </a:extLst>
          </p:cNvPr>
          <p:cNvCxnSpPr>
            <a:cxnSpLocks/>
          </p:cNvCxnSpPr>
          <p:nvPr/>
        </p:nvCxnSpPr>
        <p:spPr>
          <a:xfrm>
            <a:off x="6078666" y="2887430"/>
            <a:ext cx="0" cy="4117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93F9B6-8CC0-731F-F8C7-605803319BFF}"/>
              </a:ext>
            </a:extLst>
          </p:cNvPr>
          <p:cNvSpPr txBox="1"/>
          <p:nvPr/>
        </p:nvSpPr>
        <p:spPr>
          <a:xfrm>
            <a:off x="5544408" y="2638723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End Point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32C13D3-46FD-95A9-FD08-4BBEEEEA9E7F}"/>
              </a:ext>
            </a:extLst>
          </p:cNvPr>
          <p:cNvCxnSpPr>
            <a:cxnSpLocks/>
          </p:cNvCxnSpPr>
          <p:nvPr/>
        </p:nvCxnSpPr>
        <p:spPr>
          <a:xfrm flipV="1">
            <a:off x="7513396" y="4048162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9734BB6-E765-FFC9-30DA-A84FE5DA4D3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30079" y="4332718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A1CD62F-D03C-E656-2BCC-4522BAEE2F43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7179173" y="4112100"/>
            <a:ext cx="197592" cy="19702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형: 비어 있음 39">
            <a:extLst>
              <a:ext uri="{FF2B5EF4-FFF2-40B4-BE49-F238E27FC236}">
                <a16:creationId xmlns:a16="http://schemas.microsoft.com/office/drawing/2014/main" id="{EEE1FF07-9805-6A36-1254-15F6DB5E9131}"/>
              </a:ext>
            </a:extLst>
          </p:cNvPr>
          <p:cNvSpPr/>
          <p:nvPr/>
        </p:nvSpPr>
        <p:spPr>
          <a:xfrm>
            <a:off x="7316663" y="4249190"/>
            <a:ext cx="410400" cy="409232"/>
          </a:xfrm>
          <a:prstGeom prst="donut">
            <a:avLst>
              <a:gd name="adj" fmla="val 11710"/>
            </a:avLst>
          </a:prstGeom>
          <a:solidFill>
            <a:srgbClr val="92D050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16BB62F-4438-2880-8FC9-22A3D41B90B2}"/>
              </a:ext>
            </a:extLst>
          </p:cNvPr>
          <p:cNvCxnSpPr>
            <a:cxnSpLocks/>
          </p:cNvCxnSpPr>
          <p:nvPr/>
        </p:nvCxnSpPr>
        <p:spPr>
          <a:xfrm flipH="1">
            <a:off x="7730311" y="4434620"/>
            <a:ext cx="675950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434CCFA-AED4-C6E6-68B4-30B5777106FA}"/>
              </a:ext>
            </a:extLst>
          </p:cNvPr>
          <p:cNvSpPr txBox="1"/>
          <p:nvPr/>
        </p:nvSpPr>
        <p:spPr>
          <a:xfrm>
            <a:off x="8448596" y="4339584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92D050"/>
                </a:solidFill>
              </a:rPr>
              <a:t>Moving Point</a:t>
            </a:r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62ACD3-8828-D2F4-B0C6-DD4FC727252E}"/>
              </a:ext>
            </a:extLst>
          </p:cNvPr>
          <p:cNvSpPr txBox="1"/>
          <p:nvPr/>
        </p:nvSpPr>
        <p:spPr>
          <a:xfrm>
            <a:off x="4441384" y="6128344"/>
            <a:ext cx="3230793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</a:rPr>
              <a:t>&lt; Core Principle &gt;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743675E-269D-8EA2-0E74-D2F780DE658D}"/>
              </a:ext>
            </a:extLst>
          </p:cNvPr>
          <p:cNvSpPr/>
          <p:nvPr/>
        </p:nvSpPr>
        <p:spPr>
          <a:xfrm>
            <a:off x="2387600" y="2446323"/>
            <a:ext cx="7338360" cy="419126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8693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A6704-F06D-0DBA-CFB1-6C73417E5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81EB88A-31E8-9C47-0CFC-E54A7B09B4D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04E437-8704-5C34-BF13-EAE085C8396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E026A9A-CFA0-DEC2-51C9-3AC856EDFB3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CD994E-FC53-9481-7A89-957598174A7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BCDEB-9014-DFAD-243A-96489046BF7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4B2D39-F845-810C-A450-B0AAC3D4ECF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B9F1FC9-C38D-57D8-EC55-29102570B6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BE88F-66DA-654F-4B0A-1B62F1498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DDCB222-1E7D-BE9E-A184-3CB13EFC82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5EEFB2-532C-6C9E-BFCD-F2F8DD371D3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37251A-98C0-AC30-67EA-6F3254BC5F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D7CC61E-C824-1FC2-F832-554E393F72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17C8EEF-B2C6-CC1E-A25C-33DA74DC6B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EABCD84-0A2F-FEF5-1544-D40225833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61394"/>
              </p:ext>
            </p:extLst>
          </p:nvPr>
        </p:nvGraphicFramePr>
        <p:xfrm>
          <a:off x="130287" y="888790"/>
          <a:ext cx="67027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2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473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if(m == 0 &amp;&amp;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FF25D0E-C7D5-2084-ADEA-6996AEE16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78832"/>
              </p:ext>
            </p:extLst>
          </p:nvPr>
        </p:nvGraphicFramePr>
        <p:xfrm>
          <a:off x="130287" y="2094876"/>
          <a:ext cx="7212330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2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82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== 0 &amp;&amp; 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F66577-0DA1-D10A-7FE2-6F6FCAE9D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217267"/>
              </p:ext>
            </p:extLst>
          </p:nvPr>
        </p:nvGraphicFramePr>
        <p:xfrm>
          <a:off x="130287" y="3514322"/>
          <a:ext cx="356743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7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 + cost[0][j];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[i-1][j]))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A63D22E-EC9A-E4EC-F234-34987DBDE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193657"/>
              </p:ext>
            </p:extLst>
          </p:nvPr>
        </p:nvGraphicFramePr>
        <p:xfrm>
          <a:off x="7470492" y="888790"/>
          <a:ext cx="458343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Cell{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y, cost;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operator()(Cell&amp; a, Cell&amp;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x &gt;= 0 &amp;&amp; x &lt; r &amp;&amp; y &gt;= 0 &amp;&amp; y &lt;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MinCostPath_Dijkstra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O(V + E * log V) [V = E = n * m]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dx = {1, -1, 0, 0, 1, 1, -1,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{0, 0, 1, -1, 1, -1, 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visited(r, vector&lt;bool&gt;(c,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&lt;Cell, vector&lt;Cell&gt;,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 0, cost[0][0]});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Cell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if(visited[x][y])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visited[x][y]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c) &amp;&amp; !visited[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40C0529-822D-A3A2-C427-5B7E8170C5C3}"/>
              </a:ext>
            </a:extLst>
          </p:cNvPr>
          <p:cNvGraphicFramePr>
            <a:graphicFrameLocks noGrp="1"/>
          </p:cNvGraphicFramePr>
          <p:nvPr/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79705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2E000-C095-C544-E4C1-766D545E3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471F5A8-1B62-FFC5-9C6D-C624351ED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01848"/>
              </p:ext>
            </p:extLst>
          </p:nvPr>
        </p:nvGraphicFramePr>
        <p:xfrm>
          <a:off x="125130" y="868118"/>
          <a:ext cx="591940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94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Number of Jumps to Reach End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앞으로 나아갈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step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index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배열 끝에 도달하기 위한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(start,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(k, end)) [0&lt;= k &lt;=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[start]]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[Greedy]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0D92DF-7746-85FA-5868-B4276972B38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63FC87-FE84-9752-9B32-1CDE0833D9E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92103BA-B0E7-C0DD-EE85-930B5523CCD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03788F-2918-15EB-75FE-633A5376ACB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3C927-273F-D4D2-E9A1-B0016516879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Num of Jump to Reach End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B38948-0511-8E51-A274-FEE7117E8B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33309BD-135F-68A5-5E7D-13BE8923E02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E90BC5-5DC5-DBB4-0C5E-3249807728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DC71398-B9E0-24BB-EF81-AFE0A6A6CB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573599-C7C9-B28C-DA34-031F3F44A8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7B2675E-38DE-A23F-E9CE-921C2CE78C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F47B7BD-AAE7-69F5-6C5E-19C0A9ABF9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1B3DE9-577E-99ED-4B36-8CF06029A8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4C2663-FA18-9FB2-51D7-5C553D43F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461707"/>
              </p:ext>
            </p:extLst>
          </p:nvPr>
        </p:nvGraphicFramePr>
        <p:xfrm>
          <a:off x="125130" y="2269339"/>
          <a:ext cx="31689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r){// O(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n^n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jump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if(jump != INT_MAX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jump 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DC7367-B478-CF26-010C-F9B90577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875383"/>
              </p:ext>
            </p:extLst>
          </p:nvPr>
        </p:nvGraphicFramePr>
        <p:xfrm>
          <a:off x="125130" y="4113824"/>
          <a:ext cx="39214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&gt;=1;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0FDA61-38B7-D6F8-8BB9-3E8A1C2FF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35857"/>
              </p:ext>
            </p:extLst>
          </p:nvPr>
        </p:nvGraphicFramePr>
        <p:xfrm>
          <a:off x="4149480" y="2269339"/>
          <a:ext cx="2624455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jump(n,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jump[0]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j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jump[j] != INF){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jump[j] + 1);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jump[n-1];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04A24E-94AB-228C-C13B-7B128B35C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190177"/>
              </p:ext>
            </p:extLst>
          </p:nvPr>
        </p:nvGraphicFramePr>
        <p:xfrm>
          <a:off x="6918800" y="2269339"/>
          <a:ext cx="2622868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2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MinJumpToEnd_Greedy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&gt;= n-1)// if first element guarantees 1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0)// can't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jump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possible jump distance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n-1)// end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&gt;= n-1-i)// can reach end point from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if(step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jump++;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0413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CDDDF-B0F5-0022-0E31-A0852630E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624476-A3E3-DD6F-40FD-6B86AA00A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06115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부분의 문자열 길이를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suffix(s1, s2, m-1, n-1) + 1 [s1[m-1] ==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0 [s1[m-1] !=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max(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83C9C97-F984-7153-3A2A-3AA1C259B5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FFCF7CC-A1BD-08F8-DDBF-D9D7A3346DA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EF5CC15-C2F5-E784-030D-968CF27CC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29104F2-EA7A-0E3B-2A72-7FE280C8BF8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0BDD-324C-718A-B3A7-DA4AFB040AD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Substring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6118E2-317C-1A1B-B427-A64274577A6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C35946A-F791-1092-7CCB-707785DBB85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A4855FD-FBB0-8701-40F0-1683D7A27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E22C320-A80D-530F-6446-9E2F3BA64E4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8207F5E-4578-3B75-86EE-A937DECC45B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FCEFBF-2882-1FB9-6D4D-9CFCA16C0F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9E0FB4-E63B-93A8-F200-2C0A1C77BA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6913AE7-EA8D-8847-4722-E00FF31D1D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3EE590-8BA6-AD38-5360-A699BB0DC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819934"/>
              </p:ext>
            </p:extLst>
          </p:nvPr>
        </p:nvGraphicFramePr>
        <p:xfrm>
          <a:off x="125130" y="2269339"/>
          <a:ext cx="348011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[1-cur_r][j-1]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F5883D-0655-2361-AF7E-CE493D62A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78101"/>
              </p:ext>
            </p:extLst>
          </p:nvPr>
        </p:nvGraphicFramePr>
        <p:xfrm>
          <a:off x="3864327" y="2269339"/>
          <a:ext cx="35309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LongestCommonSubstring_OptimalSpace2(string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&gt;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5113EF9-36EA-28A2-EBAF-2EDD13752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821110"/>
              </p:ext>
            </p:extLst>
          </p:nvPr>
        </p:nvGraphicFramePr>
        <p:xfrm>
          <a:off x="7757830" y="2269339"/>
          <a:ext cx="3018155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8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suffix[m+1][n+1];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suffix[i-1][j-1]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7E73F91-01AD-3713-206B-A12E1EE7E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305251"/>
              </p:ext>
            </p:extLst>
          </p:nvPr>
        </p:nvGraphicFramePr>
        <p:xfrm>
          <a:off x="125130" y="5011680"/>
          <a:ext cx="62201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0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int count){// O(2^max(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m,n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count+1);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count = max(count,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0),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0)));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595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C9B1A0-2F75-8C13-1110-DF1F15BB5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09580"/>
              </p:ext>
            </p:extLst>
          </p:nvPr>
        </p:nvGraphicFramePr>
        <p:xfrm>
          <a:off x="125130" y="868118"/>
          <a:ext cx="737901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9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Reach the 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Stair Using Step 1, 2 or 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계단을 올라가고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계단씩 올라갈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계단을 올라가는 방법의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count(n-1) + count(n-2) + count(n-3)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O(n) [DP], O(log n) [Matrix Exponentiation]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Matrix Exponentiation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문제를 낮은 시간 복잡도에서 해결하는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-K x 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함수 벡터를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승과 함수 벡터를 곱해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벡터를 만듦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벡터의 첫 번째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(F(n-1))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주어진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대한 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승을 찾는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= 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의존하는 항의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재발 관계로부터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F(n-1), F(n-2)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의존한다고 말할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k=3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벡터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E948CB2-0785-B9B6-287B-EB924281D2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356" y="4021491"/>
            <a:ext cx="4713961" cy="3839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D282B21-0C2D-BA7B-CC1A-9EE1C6D75A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4405434"/>
            <a:ext cx="3851291" cy="10976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701303A-665C-C196-0073-354A035281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5503053"/>
            <a:ext cx="3851291" cy="99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036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0848295-629F-19A9-7946-98BDA4C07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415688"/>
              </p:ext>
            </p:extLst>
          </p:nvPr>
        </p:nvGraphicFramePr>
        <p:xfrm>
          <a:off x="128961" y="906258"/>
          <a:ext cx="582168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16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83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O(3^n)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DA2C8B5-C937-0F43-6208-758F472DF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56072"/>
              </p:ext>
            </p:extLst>
          </p:nvPr>
        </p:nvGraphicFramePr>
        <p:xfrm>
          <a:off x="122182" y="2182269"/>
          <a:ext cx="243713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32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37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result[i-1] + result[i-2] + result[i-3];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D94B3A-F73E-3D27-BD2C-823E36239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867152"/>
              </p:ext>
            </p:extLst>
          </p:nvPr>
        </p:nvGraphicFramePr>
        <p:xfrm>
          <a:off x="6709139" y="906258"/>
          <a:ext cx="4375468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Mult(const vector&lt;vector&lt;int&gt;&gt;&amp; a, const vector&lt;vector&lt;int&gt;&gt;&amp;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c(k+1,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z=1; z&lt;=k; z++)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][z] * b[z][j];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Power(const vector&lt;vector&lt;int&gt;&gt;&amp; matrix, 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matrix;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Mult(matrix, Power(matrix, n-1, k),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x = Power(matrix, n&gt;&gt;1,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Mult(x, x,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f1[k+1] = {};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f1[3]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matrix(k+1,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== i+1)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matrix = Power(matrix, 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matrix[1][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f1[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CCC9F58-54C9-88AF-A446-01E0DB935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351652"/>
              </p:ext>
            </p:extLst>
          </p:nvPr>
        </p:nvGraphicFramePr>
        <p:xfrm>
          <a:off x="2773812" y="2182269"/>
          <a:ext cx="22577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WaysToReachStairEnd_FourVar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1, b = 2,  c = 4, 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 = c + b +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99853A1-FB95-BF0F-E5DB-2AC1A2A56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106812"/>
              </p:ext>
            </p:extLst>
          </p:nvPr>
        </p:nvGraphicFramePr>
        <p:xfrm>
          <a:off x="128961" y="4216131"/>
          <a:ext cx="647890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1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649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0174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79492-68F3-6A2F-5F35-BF163C586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FAA0B71-71CC-CC2B-8FA1-924F51CCD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747162"/>
              </p:ext>
            </p:extLst>
          </p:nvPr>
        </p:nvGraphicFramePr>
        <p:xfrm>
          <a:off x="125130" y="868118"/>
          <a:ext cx="4600893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Unique Paths in Matrix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아래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 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00F876E-AB3F-5723-C277-C5005E10E0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C543EF-4C67-E8EE-43D3-5C552A0550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39C3F33-1764-B5D6-E1B6-12602B93BAE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F95002F-70DD-9ED1-416F-68C01DD228C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BB87C-9879-29A6-D6CF-AF0C2508932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Unique Paths in Matrix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36ED9D-76DA-2924-C343-4B03870F0AE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57A0A04-8E8E-E572-3BCE-702DA0D586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A6AC90-380C-7901-3764-09135679FB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F0C9A5F-0225-8E07-ADA1-A59F757BAFC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F4AC9D-D86A-1073-2394-33B849883DB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8813F7-F615-13A0-1F3D-4C20D4F5B6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E16BF6B-0EC2-8E2C-3E31-560994B3CEA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0A9EEB1-BF5D-7564-65B9-9C2A04159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CE6C48-1C2B-D3CE-63B9-AB0ED9E9F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865240"/>
              </p:ext>
            </p:extLst>
          </p:nvPr>
        </p:nvGraphicFramePr>
        <p:xfrm>
          <a:off x="125130" y="1828028"/>
          <a:ext cx="38722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048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636DA34-4C85-6361-19AC-175801714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381142"/>
              </p:ext>
            </p:extLst>
          </p:nvPr>
        </p:nvGraphicFramePr>
        <p:xfrm>
          <a:off x="125130" y="2742604"/>
          <a:ext cx="44929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2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5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303F7D-ADEF-A604-68BB-04919B98E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532156"/>
              </p:ext>
            </p:extLst>
          </p:nvPr>
        </p:nvGraphicFramePr>
        <p:xfrm>
          <a:off x="2733577" y="3884514"/>
          <a:ext cx="24149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400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B62FF71-587E-0B21-DADC-2DAA4558A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537751"/>
              </p:ext>
            </p:extLst>
          </p:nvPr>
        </p:nvGraphicFramePr>
        <p:xfrm>
          <a:off x="125130" y="3876125"/>
          <a:ext cx="25371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7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79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1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694548-584C-F9DA-C0EB-2F2E4EBD9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574700"/>
              </p:ext>
            </p:extLst>
          </p:nvPr>
        </p:nvGraphicFramePr>
        <p:xfrm>
          <a:off x="109440" y="5444755"/>
          <a:ext cx="30070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7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610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CountUniquePath_Combinatorics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O(max(m,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path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&lt;(m+n-1);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/= (i-n+1);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2955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F7CE9-30CF-80EA-B9AF-297051CD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2852138-4B18-DFB0-F781-45ACEB255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480271"/>
              </p:ext>
            </p:extLst>
          </p:nvPr>
        </p:nvGraphicFramePr>
        <p:xfrm>
          <a:off x="125130" y="868118"/>
          <a:ext cx="4947476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747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Paths in a Grid with Obstacles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(1,1)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m*n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7A1390C-88DB-F42F-0A30-DEDC718E970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EF67A6-4821-30B7-AA10-E01D079318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C3A529-176D-E0E2-F072-95DF4D42D73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D04AF53-660A-4C6A-BC6F-A9890389CC5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6FB37-BCC6-8EF2-3701-85F95379B40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Unique Paths in a Grid with Obstacles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4A8E8A-6E87-E0BB-691D-AC58C3DE714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03FED58-0E5B-7B84-8932-8903BD5D6A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AB97DB8-5AA7-2E79-96B7-79D0C638D5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A816F71-4EF5-BC58-7375-B88FBC2DC8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34E171D-5C83-F102-C7C5-7744AB70EF9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8A9A6FB-C836-983C-6EFB-EB1C1426D7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694268-E32F-0AB9-6E22-434F6383BFF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5334257-8E3B-2B9E-E0A7-FE6BA7043E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7E255BF-8956-D03E-A187-3AED49544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357192"/>
              </p:ext>
            </p:extLst>
          </p:nvPr>
        </p:nvGraphicFramePr>
        <p:xfrm>
          <a:off x="125130" y="1872503"/>
          <a:ext cx="48247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4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8F568E4-E1D3-5EBA-1662-3F5CB90A4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729858"/>
              </p:ext>
            </p:extLst>
          </p:nvPr>
        </p:nvGraphicFramePr>
        <p:xfrm>
          <a:off x="5072606" y="1872503"/>
          <a:ext cx="57677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7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vector&lt;vector&lt;int&gt;&gt;&amp; path,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9BE30B1-91E5-1DAA-F27C-EF299850D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30610"/>
              </p:ext>
            </p:extLst>
          </p:nvPr>
        </p:nvGraphicFramePr>
        <p:xfrm>
          <a:off x="125130" y="3643583"/>
          <a:ext cx="354203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052804-9E65-7250-FE1B-166E01B99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58761"/>
              </p:ext>
            </p:extLst>
          </p:nvPr>
        </p:nvGraphicFramePr>
        <p:xfrm>
          <a:off x="3808485" y="3646312"/>
          <a:ext cx="3913505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3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grid[0][0]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grid[0][i-1];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grid[i-1][j] +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grid[r-1][c-1];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9146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73B6B-7D8C-4EAB-8F22-90D1948AE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26E889-ED6E-FBCC-B388-EF758F8F7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156257"/>
              </p:ext>
            </p:extLst>
          </p:nvPr>
        </p:nvGraphicFramePr>
        <p:xfrm>
          <a:off x="125130" y="868118"/>
          <a:ext cx="78568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6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373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 Knapsack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 * cap)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BB83D2-BBC0-09C2-B034-4AE5D4AC59A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3DC2EE-37A9-A9DD-E6C4-74B17FCAC1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895E922-0BB9-F3EB-F1C2-B51CC4A177F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334CB5-AA14-DDAD-B4C5-EB9AC484453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BA4CC-BDD8-2F2F-5A33-2400CDBF68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0/1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0CDE70-3D85-CFAA-1AB7-7757D5AD8D2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6ACD9B-48BC-C558-8F7F-1585F2FD12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141171C-CA04-CCFD-A8A1-7ED2B49A2F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AF3FF0A-CE53-DC1D-4B78-79FC1A0BCE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B308A0-74AD-593B-12AC-2C4B94F2AFC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6C6C73B-10B4-28E9-48C7-52FC750DE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780CE73-F98E-6850-2B49-95B323C4CC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727462-1191-BA3D-5958-FA079B6E2D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1EF38C6-0397-3D3A-B565-FD2B4239A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525473"/>
              </p:ext>
            </p:extLst>
          </p:nvPr>
        </p:nvGraphicFramePr>
        <p:xfrm>
          <a:off x="125130" y="1976752"/>
          <a:ext cx="58407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0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111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cap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if(weight[n-1] &gt;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max(profit[n-1]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(cap-weight[n-1], weight, profit,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2B0714E-BFDB-0756-7156-C63813F74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75890"/>
              </p:ext>
            </p:extLst>
          </p:nvPr>
        </p:nvGraphicFramePr>
        <p:xfrm>
          <a:off x="125130" y="3115866"/>
          <a:ext cx="65170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70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910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&gt;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B62606E-CEA1-4AC9-F6B1-5A74EF8DA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774170"/>
              </p:ext>
            </p:extLst>
          </p:nvPr>
        </p:nvGraphicFramePr>
        <p:xfrm>
          <a:off x="6764965" y="5530203"/>
          <a:ext cx="399923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9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032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j=cap; j&gt;=0;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[j-weight[i-1]]+profit[i-1]);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20C3E75-CEBD-3D8E-62CF-218974333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706841"/>
              </p:ext>
            </p:extLst>
          </p:nvPr>
        </p:nvGraphicFramePr>
        <p:xfrm>
          <a:off x="6764965" y="1976752"/>
          <a:ext cx="4175443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vector&lt;int&gt;(cap+1,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max(profit[i-1]+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[i-1][j-weight[i-1]],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 &amp;&amp; result &gt;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-= profit[i-1];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weight[i-1];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CB7CAB7-F93B-F490-A401-E3B86116DF16}"/>
              </a:ext>
            </a:extLst>
          </p:cNvPr>
          <p:cNvSpPr txBox="1"/>
          <p:nvPr/>
        </p:nvSpPr>
        <p:spPr>
          <a:xfrm>
            <a:off x="9069380" y="4162033"/>
            <a:ext cx="94155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/>
              <a:t>출력 부분</a:t>
            </a:r>
            <a:endParaRPr lang="ko-KR" altLang="en-US" dirty="0"/>
          </a:p>
        </p:txBody>
      </p:sp>
      <p:sp>
        <p:nvSpPr>
          <p:cNvPr id="21" name="오른쪽 중괄호 20">
            <a:extLst>
              <a:ext uri="{FF2B5EF4-FFF2-40B4-BE49-F238E27FC236}">
                <a16:creationId xmlns:a16="http://schemas.microsoft.com/office/drawing/2014/main" id="{AA3B2AAC-BC58-9F96-06CE-0C648F5AED19}"/>
              </a:ext>
            </a:extLst>
          </p:cNvPr>
          <p:cNvSpPr/>
          <p:nvPr/>
        </p:nvSpPr>
        <p:spPr>
          <a:xfrm>
            <a:off x="8764580" y="3551722"/>
            <a:ext cx="302418" cy="1405289"/>
          </a:xfrm>
          <a:prstGeom prst="righ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4322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1DB58-48C9-0591-4BC3-F4E0AF8D8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ED44FB8-8E89-4157-7431-51EB44FA5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632188"/>
              </p:ext>
            </p:extLst>
          </p:nvPr>
        </p:nvGraphicFramePr>
        <p:xfrm>
          <a:off x="125130" y="868118"/>
          <a:ext cx="123050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5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692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Unbounded Knapsack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가방에 넣는 것이 아니라 여러 번 넣을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[Recursion, 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37887E4-F310-2624-7024-3BEE289034F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B1C599-FD78-B5B1-F34D-EBE3BD4F86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D414BAC-1412-2A0B-EBFD-CE7F6653575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6D2F9D-42C2-EFEA-6EA1-59437A1050C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79110-9A42-E035-BA75-192F4860CE3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Unbounded Knapsack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1E568B-CA7B-8921-CE3B-BBBDE45724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37C1588-FCFD-EA4D-4EDE-9ED0259E60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8956F73-E70D-CEEB-D58C-8A896032E1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D9A8FE-4ACA-87C1-6BDF-8D1561D3A2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97B8D5-6842-6854-83DD-6103A21F09D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D3207F0-0422-164D-5262-AE20A50CA7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EF419C8-75CD-D378-4138-B1DCA90EB75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7FA8D8-177E-14B2-D4E3-BCD93A78C6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4476D02-A35D-0C70-1919-C7D6B0040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667062"/>
              </p:ext>
            </p:extLst>
          </p:nvPr>
        </p:nvGraphicFramePr>
        <p:xfrm>
          <a:off x="125130" y="1702511"/>
          <a:ext cx="47564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604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2986909-9349-246C-D2DB-0FB4AAAF7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910018"/>
              </p:ext>
            </p:extLst>
          </p:nvPr>
        </p:nvGraphicFramePr>
        <p:xfrm>
          <a:off x="125130" y="3107106"/>
          <a:ext cx="5904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942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9E0D42-A519-0E80-7922-5AC3939C6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614203"/>
              </p:ext>
            </p:extLst>
          </p:nvPr>
        </p:nvGraphicFramePr>
        <p:xfrm>
          <a:off x="125130" y="4725061"/>
          <a:ext cx="504539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5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101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if(weight[j]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-weight[j]]+profit[j]);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20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B4FC9-8FB1-161A-7E29-551552597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6B4CC3-C67D-ADF4-AF24-592617AD6D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2210CD-1CEB-964A-91E8-484E7A696B1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20CB766-1A92-37A0-809E-31B87424182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C12A9E1-EE63-50FB-8652-1D8BCEEF31D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B38B0-0E54-3952-BC1E-AE37F289E8F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25DE7F-B24D-2EEA-E7C2-2C01C095450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1CAFB8D-08A8-C157-2C37-9867477EF5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1F1CB1D-C49B-2DC2-BE70-D5B74C63B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36050BD-ABBA-A1A8-5154-891101EC15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2DA6C36-E0F5-33CB-167C-FC974464CED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7E9A79E7-6BB8-DAD6-955D-19AB6E8CD4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840" y="1006618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7C9466-0078-6F66-2128-7DD21C7C7B56}"/>
              </a:ext>
            </a:extLst>
          </p:cNvPr>
          <p:cNvSpPr txBox="1"/>
          <p:nvPr/>
        </p:nvSpPr>
        <p:spPr>
          <a:xfrm>
            <a:off x="2457906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AA74A6E-0F7E-8D3A-A495-9238FB26C4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918" y="1195257"/>
            <a:ext cx="5140901" cy="47956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3FCBD9-DB1D-4D88-6607-D0F2720A0E79}"/>
              </a:ext>
            </a:extLst>
          </p:cNvPr>
          <p:cNvSpPr txBox="1"/>
          <p:nvPr/>
        </p:nvSpPr>
        <p:spPr>
          <a:xfrm>
            <a:off x="9038591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25924457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C9898-891C-29AA-A738-0BCE812E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ED5718B-C3A7-20CD-7BD5-ECA3BFD27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188848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Egg Dropping Puzzle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n=2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계란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K=36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층의 건물을 포함하는 퍼즐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 건물에서 계란을 떨어뜨려도 안전한 층과 착륙 시 계란이 깨지는 원인이 되는 층을 알고자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살아남은 계란은 재사용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깨진 계란은 버림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떨어뜨려 깨지면 높은 층에서도 떨어뜨리면 달걀은 깨짐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낙하에서 살아남으면 더 낮은 층에서의 낙하는 살음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낙하에 의한 영향은 모든 계란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문제는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임계층이 아닌 </a:t>
                      </a:r>
                      <a:r>
                        <a:rPr lang="ko-KR" altLang="en-US" sz="1200" b="1" u="sng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시행 횟수를 최소화하기 위해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계란을 떨어뜨려야 하는 층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* k), O(n log k)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9CC0D9-97D9-73E8-2A79-ABA9875537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28E6B7-1671-9EEC-CBB5-C94956545C7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3350CE6-51EB-A753-1ED7-58801130C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6013C4A-2D03-7827-C7E7-FC33147548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FBD8E-9BC1-DC2F-6F92-F815D6F8795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Egg Dropping Puzzle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ED5E94-E021-96B2-37EA-2EA9015A87D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4ACD8ED-9623-AA0B-C94E-5B4C2B0F0A5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BFC123-F260-79D7-3FCA-1773E1CB1D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8D32796-6077-DE6B-32C2-9E637105CE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7BA1DA-FDF4-3EA2-489B-2C2B461D1D9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E6021DF-2C0A-E4A0-8976-36BBF1EFC5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ABCC3AF-635D-DD6D-E8BC-08A7D61B5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9981B7-5DF3-C434-ADA9-0F4C943F58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9B96A48-6B6C-49AE-92D5-BEECC593E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14851"/>
              </p:ext>
            </p:extLst>
          </p:nvPr>
        </p:nvGraphicFramePr>
        <p:xfrm>
          <a:off x="3684745" y="2700349"/>
          <a:ext cx="287528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INT_MAX));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j=2;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x=1; x&lt;=j; 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1 +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[i-1][x-1],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D414F5-B2D1-218B-B670-B2B46DCF3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302414"/>
              </p:ext>
            </p:extLst>
          </p:nvPr>
        </p:nvGraphicFramePr>
        <p:xfrm>
          <a:off x="6663335" y="2700349"/>
          <a:ext cx="37420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398CF6-55A2-C3F7-F829-A0071B745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108741"/>
              </p:ext>
            </p:extLst>
          </p:nvPr>
        </p:nvGraphicFramePr>
        <p:xfrm>
          <a:off x="125130" y="5294545"/>
          <a:ext cx="25307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5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488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0;// num of move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4CE6789-BB97-8794-94FD-021C26AE9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24887"/>
              </p:ext>
            </p:extLst>
          </p:nvPr>
        </p:nvGraphicFramePr>
        <p:xfrm>
          <a:off x="2774032" y="5294545"/>
          <a:ext cx="26323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17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9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log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&lt; k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j=n; j&gt;0;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F130F3D-B92D-9A5F-9D51-68E1B620A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761897"/>
              </p:ext>
            </p:extLst>
          </p:nvPr>
        </p:nvGraphicFramePr>
        <p:xfrm>
          <a:off x="125130" y="2700349"/>
          <a:ext cx="34563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6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2959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5BF18E-06DD-B3E1-B5C8-6D4D1334A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425290"/>
              </p:ext>
            </p:extLst>
          </p:nvPr>
        </p:nvGraphicFramePr>
        <p:xfrm>
          <a:off x="125130" y="868118"/>
          <a:ext cx="1196695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20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 Break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문자열과 단어 사전이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문자열을 공백으로 구분된 단어 사전 시퀀스로 분할할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Hashmap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 * s) [DP optimal, s: length of longest word in dictionary, n: length of input string], O(s * n)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0C3C742-B252-9CB5-D1E5-F2DA0523B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854177"/>
              </p:ext>
            </p:extLst>
          </p:nvPr>
        </p:nvGraphicFramePr>
        <p:xfrm>
          <a:off x="125130" y="1864357"/>
          <a:ext cx="46262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2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88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77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vector&lt;string&gt;&amp;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prefix)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FA86C79-D8FC-1AEE-B1F9-56995A18D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733951"/>
              </p:ext>
            </p:extLst>
          </p:nvPr>
        </p:nvGraphicFramePr>
        <p:xfrm>
          <a:off x="142816" y="3417572"/>
          <a:ext cx="4694555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4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DFB4DD3-78FE-4238-E73C-BF6ADEBCF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113704"/>
              </p:ext>
            </p:extLst>
          </p:nvPr>
        </p:nvGraphicFramePr>
        <p:xfrm>
          <a:off x="5250840" y="1864357"/>
          <a:ext cx="3335655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56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if(j==size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8534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28FB863-9EA5-F5DE-8818-B578F9FD2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05388"/>
              </p:ext>
            </p:extLst>
          </p:nvPr>
        </p:nvGraphicFramePr>
        <p:xfrm>
          <a:off x="126980" y="868118"/>
          <a:ext cx="425323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O(n^2) [n&gt;s] or O(n*s) [s&gt;n], [s =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 =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j=size_m-1;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string sub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B4CF2E-166F-716B-D73F-50228FD54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50089"/>
              </p:ext>
            </p:extLst>
          </p:nvPr>
        </p:nvGraphicFramePr>
        <p:xfrm>
          <a:off x="126980" y="5217219"/>
          <a:ext cx="4165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5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&lt;string, 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temp +=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55EF44E-D145-1530-8C19-728BBA99F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803333"/>
              </p:ext>
            </p:extLst>
          </p:nvPr>
        </p:nvGraphicFramePr>
        <p:xfrm>
          <a:off x="4477898" y="868118"/>
          <a:ext cx="3903980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3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child[ALPHABET];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node-&gt;child[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node-&gt;child[word]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 != NULL &amp;&amp;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O(m * n) [m: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n: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root))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4D91589-F485-C3EA-ADC1-81F7823AA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633965"/>
              </p:ext>
            </p:extLst>
          </p:nvPr>
        </p:nvGraphicFramePr>
        <p:xfrm>
          <a:off x="8479567" y="868118"/>
          <a:ext cx="3676968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n, string result){//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(prefix)){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prefix;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i,n-i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result + prefix + " 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2563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C5BEF-89EE-97DC-C08A-4724FE52A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3B6F1B-1F9F-1544-A75F-2AC5E20FF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405473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정점들의 부분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양 끝점 중 하나 이상이 포함되어야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vertex cover: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크기가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undirected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정점 커버는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u/v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정점 커버에 있는 정점의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size 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것이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하위 트리에 대한 정점 커버 크기 계산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미포함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자식은 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[DP, n: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078A76C-AC85-4554-0FE9-7A7AB946174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30B0E3-8CEF-847C-5026-B81DC14088F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DE16A-5025-7EC5-5BCE-CF54874BB08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D444FFA-C1B3-0CDD-482E-1C610132B13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067D-FB06-D340-5283-88B0BC0EE44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Vertex Cover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AE9C7F-95F8-83AA-C58D-4D7B607C46D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465DC04-F2C5-C3DF-3F90-C7DC299C81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2ACB405-0B27-01E5-5861-07800F68F7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DDD723B-2AB9-D749-DBA0-B127FC0207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B74B81-2B3E-7DB0-C9C5-E6B9AE45E96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92C1FC-3C06-0AE6-778C-85581B2B7B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A502B9-6D35-3B69-D523-508D95DF270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E71C3AB-A011-AB80-7BD2-7479E0BE26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2C4B614-45A2-FAFD-99D2-4351A55C3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151498"/>
              </p:ext>
            </p:extLst>
          </p:nvPr>
        </p:nvGraphicFramePr>
        <p:xfrm>
          <a:off x="125130" y="3695505"/>
          <a:ext cx="585343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root-&gt;right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min(included,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337BA77-A476-AB1B-5FDF-38E4047A8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574275"/>
              </p:ext>
            </p:extLst>
          </p:nvPr>
        </p:nvGraphicFramePr>
        <p:xfrm>
          <a:off x="6217637" y="3713716"/>
          <a:ext cx="568833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8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root-&gt;right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min(included,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0978DFD-1B57-70A6-58F0-4D0C0383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032611"/>
              </p:ext>
            </p:extLst>
          </p:nvPr>
        </p:nvGraphicFramePr>
        <p:xfrm>
          <a:off x="7566397" y="862552"/>
          <a:ext cx="302609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adj[x].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adj[y].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par){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child :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 != par)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(adj,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child,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child :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 != par){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[child][1];// Excluded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+=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[child][0]);// Included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VertexCoverNormalTree_DPtable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(0);// Excluded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(1);// Included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(adj,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[1][0],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[1][1])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6394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42862-67DA-9D4F-797F-C7D8ECA17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2BE1D50-03CD-A74E-665B-B2C1BED67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698648"/>
              </p:ext>
            </p:extLst>
          </p:nvPr>
        </p:nvGraphicFramePr>
        <p:xfrm>
          <a:off x="125130" y="868118"/>
          <a:ext cx="9203055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3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Tile Stacking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안정된 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타일로 구성된 탑으로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타일이 작은 타일 위에 놓이지 않는 방식으로 수직으로 쌓임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3, ...,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타일은 무수히 많고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크기의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타일을 사용하여 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서로 다른 안정적인 타워의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4625AA0-6B5C-3953-EB32-7BB94A53B9A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4A08A8-254B-3DDA-35F5-6CC2DA0A61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3BAA678-E333-84CB-E622-787A91F8FF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0A95EF-9E53-A873-61CE-258B9EAE80B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16E47-42DF-3EE4-E662-6E169DD9E94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Tile Stacking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7286A-7299-A35C-26DC-84A75D6AFFB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16C3F5-CFA9-A1F5-8A5E-C0FE03F9D4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DC08C08-F200-E74F-9EE3-BD1DAFFF93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1A2826-8105-35AB-E2B7-6D6C5BC4D3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50F89-9F30-6EF0-BA85-3C8B8C0D5D4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A30054F-6AA1-9B5E-FCD8-210A8C86AD0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0B8B2E-54CF-896C-C9F6-4B8D53A9CE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328FFED-A019-E112-770C-1C7A652128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1D767A1-3B54-E943-F5ED-9B6E89985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440313"/>
              </p:ext>
            </p:extLst>
          </p:nvPr>
        </p:nvGraphicFramePr>
        <p:xfrm>
          <a:off x="125130" y="1918745"/>
          <a:ext cx="340550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m, int k){//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height, m: species of tile, k: max number of tile that we can 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==&gt; i: kind of tile, j: height,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number of stacking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==&gt; sum of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sum(m+1,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++)//no tile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++)//not stacking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sum[i-1][j];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-= sum[i-1][j-k-1];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][j-1];// 1+dp[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][1~n]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3, m = 3,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m,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36479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D409B-0EC1-41F6-3DCD-A6E76E531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E6A839-E8B4-9C36-1392-8C22A2DF7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399045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Box Stacking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종류의 직사각형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상자 집합이 제공될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상자는 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너비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쌓여질 상자의 바닥 넓이는 아래쪽 직사각형의 윗면 넓이보다 커야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 종류의 상자 쌓기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Longest Increasing Subsequence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변형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h, w, 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직사각형이 만들어짐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17D01EC-D423-EF59-0445-BE81A5EE9BF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4EB742-8FB5-6663-D68A-5072B631D61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5DC4D3E-DA3A-A728-31F0-14F99773D00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76EC323-4ABC-81C5-E0AF-0FD80892DEA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452C6-5E9D-3F9B-C272-9B6FD2F9E8F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Box Stacking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861BC-0CF2-9119-BFDC-46926AD5953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BF2E753-66C5-F3FE-F5FB-3EBDFA3D22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8A50336-F47B-4864-C7F8-E0D62FCED9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C33620-A7C0-AF2C-710E-5BA5D5CBF6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497223-1F9A-3A48-5194-D92DCA4081E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82A5FAF-232B-0CC8-03CA-9CE825AA5F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F54EFE9-E70F-7CB1-A6EA-C9540D0DCCE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690EAC-7B2C-F87B-48CB-DD71B375DC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46B8803-5499-E1CC-CCC6-BD4A05F6E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477463"/>
              </p:ext>
            </p:extLst>
          </p:nvPr>
        </p:nvGraphicFramePr>
        <p:xfrm>
          <a:off x="125130" y="2334589"/>
          <a:ext cx="4567555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7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Box{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h, w,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void* a, const void*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(*(Box *)b).d * (*(Box *)b).w - (*(Box *)a).d * (*(Box *)a).w;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[3*n];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= 3 *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Dec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[n];//store only height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].h;// copy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i: top box's index(check if cur box can be put over bigger box)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j: bigger size box's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[j].w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[j].d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].h;// if cur box place on top of bigger box, update max height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9E9EC20-6381-F28D-565E-C161979C1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820979"/>
              </p:ext>
            </p:extLst>
          </p:nvPr>
        </p:nvGraphicFramePr>
        <p:xfrm>
          <a:off x="4917468" y="2334589"/>
          <a:ext cx="479933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9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Box{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h, w,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(vector&lt;Box&gt;&amp; boxes, int bottom,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if(bottom == -1 || 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&lt; boxes[bottom].d &amp;&amp; 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&lt; boxes[bottom].w)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BoxStacking_DPmemo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height, vector&lt;int&gt;&amp; width, vector&lt;int&gt;&amp; length,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vector&lt;Box&gt; boxes;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(3*n+1,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[](Box b1, Box b2){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(b1.d * b1.w) &lt; (b2.d * b2.w);//Ascending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(boxes,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0550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A8A37-0AC4-AA41-C346-CBFD63CD9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F97F02C-4EAF-0CB5-024F-A862AB906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124166"/>
              </p:ext>
            </p:extLst>
          </p:nvPr>
        </p:nvGraphicFramePr>
        <p:xfrm>
          <a:off x="125130" y="868118"/>
          <a:ext cx="739648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6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집합을 두 부분 집합의 요소의 합이 동일하도록 두 부분 집합으로 분할할 수 있는지 여부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모든 요소를 더한 값이 홀수이면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두 부분집합으로 분할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모든 요소를 더한 값이 짝수이면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부분 집합의 요소의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sum/2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만족하는지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O(sum 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8CD7F04-0829-D888-91FE-28EFFB32FB6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A0D119-4E0E-3E1C-3CAC-7E611575932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402EDD3-0483-8719-C944-62A51C316C3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93BBC0-D08B-FA91-6BA5-BB5B4476C4F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A4DD5-48C4-A943-A6AA-51B26CB1121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Partition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0CDE3B-B1EF-D750-3447-DF4C8CC1D4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E8AF843-BAEE-9CB3-E1B9-431BEDF80D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0F1E712-AFB7-D187-F5D6-47292A6A7B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500CA27-E759-1AA1-0E45-C2D280F3A2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5CE987A-F14B-D9F4-91BD-D9CE14ACF81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D111A4-A4C5-411C-5AAE-3CCB72B3C92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808D55C-BA43-E5B9-C958-5D02D409853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1992AA1-32AA-EA60-48A8-4F5F20A7D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6E61EFA-1E31-18F8-99E7-EAEF42A23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899305"/>
              </p:ext>
            </p:extLst>
          </p:nvPr>
        </p:nvGraphicFramePr>
        <p:xfrm>
          <a:off x="125130" y="2151709"/>
          <a:ext cx="500570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5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&amp;&amp; sum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&gt; sum)// Ignore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sum/2);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AB7E08-3453-D1B9-1A31-B80911FBF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560631"/>
              </p:ext>
            </p:extLst>
          </p:nvPr>
        </p:nvGraphicFramePr>
        <p:xfrm>
          <a:off x="5233742" y="2151709"/>
          <a:ext cx="588835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83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870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&amp;&amp; sum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&gt; sum)// Ignore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sum/2,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EDD236C-2AC9-C5CC-2A23-4F9A21D4A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988181"/>
              </p:ext>
            </p:extLst>
          </p:nvPr>
        </p:nvGraphicFramePr>
        <p:xfrm>
          <a:off x="125130" y="4434840"/>
          <a:ext cx="31134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34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((sum/2)+1, vector&lt;bool&gt;(n+1,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sum&gt;&gt;1;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!= 0 &amp;&amp; n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&lt;=sum&gt;&gt;1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[sum&gt;&gt;1][n];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EB098D7-3E63-7F7F-DDBC-21282FCB6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502202"/>
              </p:ext>
            </p:extLst>
          </p:nvPr>
        </p:nvGraphicFramePr>
        <p:xfrm>
          <a:off x="3465698" y="4808220"/>
          <a:ext cx="28006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06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((sum&gt;&gt;1)+1,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j=(sum&gt;&gt;1); j&gt;=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true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[sum&gt;&gt;1];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1932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34B8B-20F7-E31B-F507-62FC29984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429B227-34E3-025C-0C0C-534B3560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557675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Palindromic Subsequence(LPS)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가장 긴 회문 길이를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시작과 끝을 비교하면서 같으면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시작과 끝이 다르면 시작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+1/-1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다시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ADF23C6-AA7F-749F-3687-19600A6AF6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41DD765-AFC2-3328-9409-9EE297C52E6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B01A328-3988-C5E7-2F49-81ED4AD2C5C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CC23DCB-9A88-0118-D961-78422AA868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ED0CB-C3EA-1FC1-C948-5F5F6B87938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Palindromic Subsequence(LPS)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CCC8BA-E2C3-8A66-1EBB-69A8DEF3A93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ACF8A87-613C-A1C0-FDF3-87C6FFE9842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EB88ADB-F669-7472-EA49-40A89078AC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2C00DB1-6F02-90E9-BEB7-21BF79AAD3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B2E810-337F-38ED-8A2E-336BA4D9D98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317CD4B-570D-264C-715D-E963550CAA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1B06182-9DD3-C36E-4C49-B32F546659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E247C4-DD66-0E28-4599-75F5C0EA23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747680C-CA5C-8038-C36D-C9353A4FB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196079"/>
              </p:ext>
            </p:extLst>
          </p:nvPr>
        </p:nvGraphicFramePr>
        <p:xfrm>
          <a:off x="125130" y="2269339"/>
          <a:ext cx="55137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j)// one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str[j] &amp;&amp; i+1 == j)//only 2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str[j])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i+1, j-1)+2;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i+1, j));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A62ADEC-86D3-4E92-FE55-E163A9DC9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048121"/>
              </p:ext>
            </p:extLst>
          </p:nvPr>
        </p:nvGraphicFramePr>
        <p:xfrm>
          <a:off x="125130" y="4004910"/>
          <a:ext cx="64439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3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i-1, j-1,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i-1, 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FE992FA-EF08-3793-1AE8-EF92706D3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71940"/>
              </p:ext>
            </p:extLst>
          </p:nvPr>
        </p:nvGraphicFramePr>
        <p:xfrm>
          <a:off x="6918949" y="2269339"/>
          <a:ext cx="30197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s2 =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reverse(s2.begin(), s2.end());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0647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08E72-0797-3C38-9382-D6E9CC92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56557A2-033C-1A02-C1C8-D6B506EFF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164263"/>
              </p:ext>
            </p:extLst>
          </p:nvPr>
        </p:nvGraphicFramePr>
        <p:xfrm>
          <a:off x="125130" y="868119"/>
          <a:ext cx="50628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2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Increasing Subsequence(LCS+LIS)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배열이 주어지면 가장 긴 공통 증가 수열의 길이를 찾고 인쇄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Force],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* m)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231089-643E-6A7D-766B-5201E8C451F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2B707-49D8-15D0-BBBF-B62BBFA03D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309C32E-9F28-657E-16E2-464A66CE1E9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A0FACEB-FDCB-1655-370A-DD350C79D1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C4764-F849-3D02-E847-5A1445D966C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Inc Subsequence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C3F2-CD78-8221-B1A1-45FFEDFA472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60FA63-B4A5-0499-99E4-F42706B344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9A43A8B-DBBD-EA19-04AA-67882B60C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8324E0-ED76-3E44-31E4-1F1AA5D2A4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03981F-5E69-F156-75C2-CE09066707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9B2178-4FD3-C93C-26EC-75079C2025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CF128D6-38FC-CA1F-B3E6-EC739B43F5A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BDFE49-F738-8CE7-A2ED-EA244E77AE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98232B3-A39A-613B-BE8B-716D98BF1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075937"/>
              </p:ext>
            </p:extLst>
          </p:nvPr>
        </p:nvGraphicFramePr>
        <p:xfrm>
          <a:off x="125130" y="1603071"/>
          <a:ext cx="568356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35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LongestCommonIncSubsequence_DP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arr1, vector&lt;int&gt;&amp; arr2){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arr1.size();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arr2.size();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 &gt; m ? n :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shortlengt_arr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 &gt; m ? m :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shortlengt_arr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if(arr1[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arr2[j] &amp;&amp; curlength+1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[j])// cur+1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==&gt; length of LCIS is not updated yet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if(arr1[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arr2[j]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because subsequence is increasing , certainly updated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dp's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value(&gt;0) is exist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811770-B25E-E9EF-7E18-A98AB439C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101754"/>
              </p:ext>
            </p:extLst>
          </p:nvPr>
        </p:nvGraphicFramePr>
        <p:xfrm>
          <a:off x="7037864" y="182559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EB7166C-0720-3702-02C3-6663A7EFC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951935"/>
              </p:ext>
            </p:extLst>
          </p:nvPr>
        </p:nvGraphicFramePr>
        <p:xfrm>
          <a:off x="7037864" y="244632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E11038-1CA1-C012-8772-DCAC57F40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21263"/>
              </p:ext>
            </p:extLst>
          </p:nvPr>
        </p:nvGraphicFramePr>
        <p:xfrm>
          <a:off x="9377864" y="2446323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0" name="타원 19">
            <a:extLst>
              <a:ext uri="{FF2B5EF4-FFF2-40B4-BE49-F238E27FC236}">
                <a16:creationId xmlns:a16="http://schemas.microsoft.com/office/drawing/2014/main" id="{E5D63827-D1EF-DC67-A2AA-95BD17D3C742}"/>
              </a:ext>
            </a:extLst>
          </p:cNvPr>
          <p:cNvSpPr/>
          <p:nvPr/>
        </p:nvSpPr>
        <p:spPr>
          <a:xfrm>
            <a:off x="7143237" y="1931722"/>
            <a:ext cx="258179" cy="256072"/>
          </a:xfrm>
          <a:prstGeom prst="ellipse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0649CB6-DF0E-58B4-21FA-81CB10923B63}"/>
              </a:ext>
            </a:extLst>
          </p:cNvPr>
          <p:cNvSpPr/>
          <p:nvPr/>
        </p:nvSpPr>
        <p:spPr>
          <a:xfrm>
            <a:off x="7143236" y="2552454"/>
            <a:ext cx="258179" cy="256072"/>
          </a:xfrm>
          <a:prstGeom prst="ellipse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AF3B95D-50BA-2F39-8975-C2B22C21453C}"/>
              </a:ext>
            </a:extLst>
          </p:cNvPr>
          <p:cNvSpPr/>
          <p:nvPr/>
        </p:nvSpPr>
        <p:spPr>
          <a:xfrm>
            <a:off x="8050374" y="1931722"/>
            <a:ext cx="258179" cy="256072"/>
          </a:xfrm>
          <a:prstGeom prst="ellipse">
            <a:avLst/>
          </a:prstGeom>
          <a:solidFill>
            <a:srgbClr val="FF000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63D35D1-59B1-E7B3-A605-A4BFF177E545}"/>
              </a:ext>
            </a:extLst>
          </p:cNvPr>
          <p:cNvSpPr/>
          <p:nvPr/>
        </p:nvSpPr>
        <p:spPr>
          <a:xfrm>
            <a:off x="8545079" y="2552454"/>
            <a:ext cx="258179" cy="256072"/>
          </a:xfrm>
          <a:prstGeom prst="ellipse">
            <a:avLst/>
          </a:prstGeom>
          <a:solidFill>
            <a:srgbClr val="FF000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32EA116-4207-4CAD-47C4-898C969388EA}"/>
              </a:ext>
            </a:extLst>
          </p:cNvPr>
          <p:cNvSpPr/>
          <p:nvPr/>
        </p:nvSpPr>
        <p:spPr>
          <a:xfrm>
            <a:off x="8545079" y="1931722"/>
            <a:ext cx="258179" cy="256072"/>
          </a:xfrm>
          <a:prstGeom prst="ellipse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2F516E8-7444-1CEF-7A5F-7A5B4CBCCBBF}"/>
              </a:ext>
            </a:extLst>
          </p:cNvPr>
          <p:cNvSpPr/>
          <p:nvPr/>
        </p:nvSpPr>
        <p:spPr>
          <a:xfrm>
            <a:off x="10418774" y="2556972"/>
            <a:ext cx="258179" cy="256072"/>
          </a:xfrm>
          <a:prstGeom prst="ellipse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18ED0B-CE6D-F32F-A307-89B4D0F65F34}"/>
              </a:ext>
            </a:extLst>
          </p:cNvPr>
          <p:cNvSpPr txBox="1"/>
          <p:nvPr/>
        </p:nvSpPr>
        <p:spPr>
          <a:xfrm>
            <a:off x="6504728" y="2562305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A04629-21D2-41E4-1B14-167084675DCF}"/>
              </a:ext>
            </a:extLst>
          </p:cNvPr>
          <p:cNvSpPr txBox="1"/>
          <p:nvPr/>
        </p:nvSpPr>
        <p:spPr>
          <a:xfrm>
            <a:off x="6504728" y="1918489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549AEEC-2C13-B724-B163-831A5B143CBE}"/>
              </a:ext>
            </a:extLst>
          </p:cNvPr>
          <p:cNvCxnSpPr>
            <a:cxnSpLocks/>
          </p:cNvCxnSpPr>
          <p:nvPr/>
        </p:nvCxnSpPr>
        <p:spPr>
          <a:xfrm>
            <a:off x="8179463" y="1538684"/>
            <a:ext cx="0" cy="36337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9E9A6C2-CC24-5A18-33F5-83AAFBDEC968}"/>
              </a:ext>
            </a:extLst>
          </p:cNvPr>
          <p:cNvCxnSpPr>
            <a:cxnSpLocks/>
          </p:cNvCxnSpPr>
          <p:nvPr/>
        </p:nvCxnSpPr>
        <p:spPr>
          <a:xfrm flipV="1">
            <a:off x="7273530" y="2820090"/>
            <a:ext cx="0" cy="3918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E4645C4-2DC9-612F-61EA-6763A27A1C8A}"/>
              </a:ext>
            </a:extLst>
          </p:cNvPr>
          <p:cNvSpPr txBox="1"/>
          <p:nvPr/>
        </p:nvSpPr>
        <p:spPr>
          <a:xfrm>
            <a:off x="7775691" y="1340019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index </a:t>
            </a:r>
            <a:r>
              <a:rPr lang="en-US" altLang="ko-KR" dirty="0" err="1"/>
              <a:t>i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190B06-1B86-826D-A0BD-DCE2DC58B9D5}"/>
              </a:ext>
            </a:extLst>
          </p:cNvPr>
          <p:cNvSpPr txBox="1"/>
          <p:nvPr/>
        </p:nvSpPr>
        <p:spPr>
          <a:xfrm>
            <a:off x="6869758" y="3235463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index j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4570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002856"/>
              </p:ext>
            </p:extLst>
          </p:nvPr>
        </p:nvGraphicFramePr>
        <p:xfrm>
          <a:off x="125130" y="868118"/>
          <a:ext cx="1019048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0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All Distinct Subset Sums of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집합이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집합의 모든 부분 집합을 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부분 집합의 합을 오름차순으로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부분 집합의 합은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[Naive], O(n * sum) [DP, n: size of input array, sum], O(n * sum / w) [w: word size of system(32bit/64bit)]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STL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max_bit_size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var_name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(num or string);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Ex)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&lt;30&gt; bit(20);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    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&lt;30&gt; bit(“10111”);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|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&lt;&lt; element 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값이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(Ex.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[0]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대입하면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 0, 2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여기서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대입하면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 0, 2, 3, 5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지원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reset(index)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으로 수정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수정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flip(index)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반전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all() 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any() 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개라도 존재하면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none() 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비트가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to_string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():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문자열로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to_ulong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to_ullong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() 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unsigned long integer/long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long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size() 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 개수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바노한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All Distinct Subset Sum of Array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12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6575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함수를 사용하여 가변 크기의 입력에서 고정 크기의 출력을 생성하는 프로세스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저장을 위한 인덱스 또는 위치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함수의 입력으로 문자열 또는 정수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테이블이라는 배열의 요소의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Table: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키를 값에 매핑하는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Collision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키에 대해 작은 숫자를 생성하므로 충돌 가능성이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Separate Chaining(=Open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값이 새로운 값을 가리키도록 별로의 메모리 공간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Open Addressing(=Closed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요소가 해시 테이블에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항목에는 레코드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NIL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슬롯 검사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(Linear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 빈 항목에 순차적으로 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(Quadratic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중복된 키가 있다면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(k=1~), mid square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방법으로 알려짐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(Double Hashing):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해시 함수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h(k,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(h1(k) + I * h2(k)) % n  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음이 아닌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Key-Value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데이터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사용량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및 암호화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충돌이 많을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비효율적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충돌을 피하기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허용하지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(Division)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미드 스퀘어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(Mid Square)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(Folding)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(Multiplication)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Good Hash 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항목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Load Factor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수를 테이블 크기로 나눈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(0.75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이상은 복잡성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해시 함수를 다시 해시 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테이블에 더 많은 요소를 추가할 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 여부 결정하는데 도움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473E454-7620-7CE3-E726-C82A17CE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0466" y="1000854"/>
            <a:ext cx="5332582" cy="21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49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All Distinct Subset Sum of Array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528247"/>
              </p:ext>
            </p:extLst>
          </p:nvPr>
        </p:nvGraphicFramePr>
        <p:xfrm>
          <a:off x="125130" y="906258"/>
          <a:ext cx="37722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set&lt;int&gt;&amp;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cur_idx+1, 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cur_idx+1, 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0AF0B1B-83F4-3A8A-7EC0-043A83CB8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660879"/>
              </p:ext>
            </p:extLst>
          </p:nvPr>
        </p:nvGraphicFramePr>
        <p:xfrm>
          <a:off x="125130" y="2631775"/>
          <a:ext cx="413258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2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is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[i-1]] = true;//element is only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== true){// if already subset's sum is calculated,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true;// true if sum is the same even as the num of elements increases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[i-1]] = true;// and, true even if previous element is added to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A0D0BE3-57C2-D339-FF06-0C5ABB6AC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06460"/>
              </p:ext>
            </p:extLst>
          </p:nvPr>
        </p:nvGraphicFramePr>
        <p:xfrm>
          <a:off x="125130" y="5294626"/>
          <a:ext cx="5759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24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DistinctSubsetSum_DPBitSet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s / w) [s: sum of array element, w: word size of system(32bit/64bit)]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const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1;// integer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62434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929506"/>
              </p:ext>
            </p:extLst>
          </p:nvPr>
        </p:nvGraphicFramePr>
        <p:xfrm>
          <a:off x="125130" y="868118"/>
          <a:ext cx="742664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Weighted Job Scheduling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표현되는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얻는 하위 집합을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작업의 시작 시간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 시간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 log n) [DP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Weighted Job Scheduling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870741"/>
              </p:ext>
            </p:extLst>
          </p:nvPr>
        </p:nvGraphicFramePr>
        <p:xfrm>
          <a:off x="125130" y="2025180"/>
          <a:ext cx="2724468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Jobs{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start, end,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(Jobs s1, Jobs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s1.end &lt; s2.end;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j=i-1; j&gt;=0 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9E4099A-2B24-ABA7-D616-FCBF5BB3F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953217"/>
              </p:ext>
            </p:extLst>
          </p:nvPr>
        </p:nvGraphicFramePr>
        <p:xfrm>
          <a:off x="2958032" y="2025180"/>
          <a:ext cx="2799080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2508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Jobs{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start, end,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(Jobs s1, Jobs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s1.end &lt; s2.end;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j=i-1; j&gt;=0 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max(included,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F744A0A-66AB-0008-C5F3-3368FFD4E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409337"/>
              </p:ext>
            </p:extLst>
          </p:nvPr>
        </p:nvGraphicFramePr>
        <p:xfrm>
          <a:off x="5865546" y="2025180"/>
          <a:ext cx="3270568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05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2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7891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Jobs_BinarySearch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end is ordered in ascending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So, always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[mid].end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[mid+1].end is 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h = i-1;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)&gt;&gt;1;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].start){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[mid+1].end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GetMaxProfitJobs_DPBinarySearch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Jobs_BinarySearch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max(included,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499815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040137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Derangements (Permutation such that no element appears in its original position)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교란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(Derangement)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집합의 요소가 원래 자리에 있지 않는 순열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숫자가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Derangement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총 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count(n)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(n-1) * [count(n-1) + count(n-2)], count(1) = 0, count(2) =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Derangements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055305"/>
              </p:ext>
            </p:extLst>
          </p:nvPr>
        </p:nvGraphicFramePr>
        <p:xfrm>
          <a:off x="125130" y="2269339"/>
          <a:ext cx="414051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705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B7041A6-A665-5FEA-40A4-033AB3582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114666"/>
              </p:ext>
            </p:extLst>
          </p:nvPr>
        </p:nvGraphicFramePr>
        <p:xfrm>
          <a:off x="125130" y="3247542"/>
          <a:ext cx="2152968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574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(i-1)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168B036-4746-5996-EFBA-DA5BE0B82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10627"/>
              </p:ext>
            </p:extLst>
          </p:nvPr>
        </p:nvGraphicFramePr>
        <p:xfrm>
          <a:off x="125130" y="4439105"/>
          <a:ext cx="25244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8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073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cur = (i-1) * (a + 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4536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84347"/>
              </p:ext>
            </p:extLst>
          </p:nvPr>
        </p:nvGraphicFramePr>
        <p:xfrm>
          <a:off x="125130" y="868119"/>
          <a:ext cx="54660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Insertions to Form a Palindrome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문자열이 주어지면 회문으로 변환하기 위해 삽입할 최소 문자 수를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Insertion to Form a Palindrome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001232"/>
              </p:ext>
            </p:extLst>
          </p:nvPr>
        </p:nvGraphicFramePr>
        <p:xfrm>
          <a:off x="125130" y="1641846"/>
          <a:ext cx="37706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0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&gt; r)// not found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r)// 1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r-1)// 2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str[l] == str[r] ? 0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str[l] == str[r] 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r-1):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l, r-1),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r))+1;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581AA56-B566-C2AC-3536-FE17CFB47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141645"/>
              </p:ext>
            </p:extLst>
          </p:nvPr>
        </p:nvGraphicFramePr>
        <p:xfrm>
          <a:off x="125130" y="3181615"/>
          <a:ext cx="354679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6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780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gap=1; gap&lt;n; ++gap)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l=0, r=gap; r&lt;n; ++l, ++r)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[l][r] = str[l] == str[r] 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[l+1][r+1] :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[l][r-1],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[l+1][r])+1;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73292C6-03E8-126E-9FD4-44173E03C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794173"/>
              </p:ext>
            </p:extLst>
          </p:nvPr>
        </p:nvGraphicFramePr>
        <p:xfrm>
          <a:off x="4015579" y="1641846"/>
          <a:ext cx="293243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2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CountMinInsertionForPalindrome_LCS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str2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reverse(str2.begin(), str2.end());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str2, n,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53CBC6B-F060-89E0-DE27-1B45085AE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042779"/>
              </p:ext>
            </p:extLst>
          </p:nvPr>
        </p:nvGraphicFramePr>
        <p:xfrm>
          <a:off x="7073206" y="1641846"/>
          <a:ext cx="35150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CountMinInsertionForPalindrome_LCSOptimalSpcae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str2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reverse(str2.begin(), str2.end());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str2));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3944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897A2-CC02-A3A2-93EB-350F7503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BE1357-B9B8-0DFE-BC1A-81E2CF94E4E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33D35C-8D6C-ADB2-F7FB-BA33D48E490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88ED43-F1F3-2DFA-0DAB-8EED55ADF4CB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D91158-E285-18E2-C8EA-7B5597CD860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5013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548149"/>
              </p:ext>
            </p:extLst>
          </p:nvPr>
        </p:nvGraphicFramePr>
        <p:xfrm>
          <a:off x="125130" y="868119"/>
          <a:ext cx="71488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8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Naive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 [Naive]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Naive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291448"/>
              </p:ext>
            </p:extLst>
          </p:nvPr>
        </p:nvGraphicFramePr>
        <p:xfrm>
          <a:off x="125130" y="1603071"/>
          <a:ext cx="3629343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93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NaivePatternSearch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&lt;m-n;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NaivePatternSearch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09090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069499"/>
              </p:ext>
            </p:extLst>
          </p:nvPr>
        </p:nvGraphicFramePr>
        <p:xfrm>
          <a:off x="125130" y="868119"/>
          <a:ext cx="781399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Rabin-Karp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문자가 모든 하위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패턴의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동일한 경우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Spurious Hit: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패턴과 문자열의 해시 값이 일치하지만 패턴이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복잡도 증가 요인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출력 여부도 달라지기도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(Ex. mod = 10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나옴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(modulus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prime number, base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char set[256 for ASCII])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 초기화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해시 값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(using rolling hash function)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each char ‘c’ at pos ‘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hash value = c *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m-i-1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% 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updating hash, hash = (hash – (s1[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-m] *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m-1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% p * b +s1[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값이 일치하면 문자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 [Worst case], O(n + m) [Average/Best case]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Rabin-Karp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91607"/>
              </p:ext>
            </p:extLst>
          </p:nvPr>
        </p:nvGraphicFramePr>
        <p:xfrm>
          <a:off x="8153623" y="868118"/>
          <a:ext cx="366903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9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RabinKarpPatternSearch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int p,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hash 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base^(m-1-i) % p ==&gt;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0, 1, 2, ...);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hash = (hash-(s1[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-m] * base^(m-1))%p) * base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hash_s1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hash_p1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base = 256;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power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Pre-calculation of Hash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power = (power * base) % p;// base^(m-1) % 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Normally, hash +=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0, 1, 2, ...);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hash_p1 +=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pow(base 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hash_s1 +=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pow(base,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hash_p1 %= p; // prevent overflow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hash_s1 %= p; // prevent overflow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hash_p1 =(hash_p1 * base +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hash_s1 =(hash_s1 * base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&lt;=n-m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if(hash_p1 == hash_s1){//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hash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for(j=0; j&lt;m;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p1[j])// check if same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==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&lt;n-m){hash_s1 = (base * (hash_s1 -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power)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if(hash_s1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hash_s1 = hash_s1 +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RabinKarpPatternSearch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mod,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B0BF1C7-CC79-EAF0-B951-1DC0DBA64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30" y="3673679"/>
            <a:ext cx="3338477" cy="28220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148B40-0DE6-E844-BAB5-CEB6083B6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019" y="3749638"/>
            <a:ext cx="4311622" cy="106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090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924942"/>
              </p:ext>
            </p:extLst>
          </p:nvPr>
        </p:nvGraphicFramePr>
        <p:xfrm>
          <a:off x="125130" y="868119"/>
          <a:ext cx="797096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096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095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KMP(Knuth Morris Pratt)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크기와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LPS(Longest Prefix Suffix)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0~m-1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하위 패턴에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pat[0..i]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가장 긴 고유 접두사의 길이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원본 길이는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Longest Prefix Suffix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양 끝에서 같은 문자열을 가진 접두사와 접미사를 찾는다면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줄인다면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접미사를 최대 길이를 먼저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불일치가 발생하면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 길이를 줄여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KMP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102990"/>
              </p:ext>
            </p:extLst>
          </p:nvPr>
        </p:nvGraphicFramePr>
        <p:xfrm>
          <a:off x="8195825" y="863712"/>
          <a:ext cx="3865880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5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LongestPrefixSuffix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p1,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p1[count])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++count;// suffix's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preffix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if(count != 0)//Find start point(matching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[count-1];//Find matching char from max length of suffix to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else// if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O(n +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LongestPrefixSuffix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&gt;= (m-j)){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if(p1[j] ==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 &amp;&amp; p1[j] !=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CEA6AFD-86B8-9C7B-327B-3A6693A06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373778"/>
              </p:ext>
            </p:extLst>
          </p:nvPr>
        </p:nvGraphicFramePr>
        <p:xfrm>
          <a:off x="780693" y="791398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4F4D95C-F7EF-2C18-4D6C-DA5BADF06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518218"/>
              </p:ext>
            </p:extLst>
          </p:nvPr>
        </p:nvGraphicFramePr>
        <p:xfrm>
          <a:off x="780693" y="851609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EBF5852-330C-CB03-DFC7-98CFA0856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656437"/>
              </p:ext>
            </p:extLst>
          </p:nvPr>
        </p:nvGraphicFramePr>
        <p:xfrm>
          <a:off x="3120693" y="851609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F9B7B95-3D6C-9D08-7C57-3AB5D6699E93}"/>
              </a:ext>
            </a:extLst>
          </p:cNvPr>
          <p:cNvCxnSpPr>
            <a:cxnSpLocks/>
          </p:cNvCxnSpPr>
          <p:nvPr/>
        </p:nvCxnSpPr>
        <p:spPr>
          <a:xfrm flipV="1">
            <a:off x="2882540" y="8873371"/>
            <a:ext cx="0" cy="241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C3BD27C-903D-A205-935F-61E3C35F2805}"/>
              </a:ext>
            </a:extLst>
          </p:cNvPr>
          <p:cNvCxnSpPr>
            <a:cxnSpLocks/>
          </p:cNvCxnSpPr>
          <p:nvPr/>
        </p:nvCxnSpPr>
        <p:spPr>
          <a:xfrm flipV="1">
            <a:off x="3350323" y="10857616"/>
            <a:ext cx="0" cy="23308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9DD47D-A2A4-D396-5BA1-8204E7CFFF6D}"/>
              </a:ext>
            </a:extLst>
          </p:cNvPr>
          <p:cNvSpPr txBox="1"/>
          <p:nvPr/>
        </p:nvSpPr>
        <p:spPr>
          <a:xfrm>
            <a:off x="2478768" y="9102152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B52352-1101-E67A-4991-F291716536B2}"/>
              </a:ext>
            </a:extLst>
          </p:cNvPr>
          <p:cNvSpPr txBox="1"/>
          <p:nvPr/>
        </p:nvSpPr>
        <p:spPr>
          <a:xfrm>
            <a:off x="2946551" y="11128490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Match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E2D693-37C2-B3D3-216A-D583A5036A12}"/>
              </a:ext>
            </a:extLst>
          </p:cNvPr>
          <p:cNvSpPr txBox="1"/>
          <p:nvPr/>
        </p:nvSpPr>
        <p:spPr>
          <a:xfrm>
            <a:off x="0" y="7994260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F7FD7A-0E89-8913-746A-CBDEB25072F1}"/>
              </a:ext>
            </a:extLst>
          </p:cNvPr>
          <p:cNvSpPr txBox="1"/>
          <p:nvPr/>
        </p:nvSpPr>
        <p:spPr>
          <a:xfrm>
            <a:off x="62566" y="8627150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String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19C4422-5024-4212-6274-7998A78E9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063034"/>
              </p:ext>
            </p:extLst>
          </p:nvPr>
        </p:nvGraphicFramePr>
        <p:xfrm>
          <a:off x="780693" y="7317813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CC872B2B-8064-619F-CF49-EA72691BF6B0}"/>
              </a:ext>
            </a:extLst>
          </p:cNvPr>
          <p:cNvSpPr txBox="1"/>
          <p:nvPr/>
        </p:nvSpPr>
        <p:spPr>
          <a:xfrm>
            <a:off x="6302" y="7428871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LPS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DCC647A3-ECD6-F47C-2FC6-E396A661C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688241"/>
              </p:ext>
            </p:extLst>
          </p:nvPr>
        </p:nvGraphicFramePr>
        <p:xfrm>
          <a:off x="780693" y="932839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0D5410CA-9205-22A1-6D49-64EFA190E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980704"/>
              </p:ext>
            </p:extLst>
          </p:nvPr>
        </p:nvGraphicFramePr>
        <p:xfrm>
          <a:off x="3120693" y="10479065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87FFC6A-7EB7-C8E0-EF54-92E7F67EA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596752"/>
              </p:ext>
            </p:extLst>
          </p:nvPr>
        </p:nvGraphicFramePr>
        <p:xfrm>
          <a:off x="2657143" y="9903728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DE04573-977F-7509-7FD0-5C2A7FB65371}"/>
              </a:ext>
            </a:extLst>
          </p:cNvPr>
          <p:cNvCxnSpPr>
            <a:cxnSpLocks/>
          </p:cNvCxnSpPr>
          <p:nvPr/>
        </p:nvCxnSpPr>
        <p:spPr>
          <a:xfrm>
            <a:off x="3350323" y="9754631"/>
            <a:ext cx="0" cy="2629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143EDB5-B593-ADD5-B3B7-CE8BDF20635D}"/>
              </a:ext>
            </a:extLst>
          </p:cNvPr>
          <p:cNvSpPr txBox="1"/>
          <p:nvPr/>
        </p:nvSpPr>
        <p:spPr>
          <a:xfrm>
            <a:off x="3188983" y="9569965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A827C59-199A-9BB8-4DF4-2ECF982D8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082" y="3199116"/>
            <a:ext cx="4113447" cy="3032377"/>
          </a:xfrm>
          <a:prstGeom prst="rect">
            <a:avLst/>
          </a:prstGeom>
        </p:spPr>
      </p:pic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45582130-51D1-116F-FF22-8C41A9894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938623"/>
              </p:ext>
            </p:extLst>
          </p:nvPr>
        </p:nvGraphicFramePr>
        <p:xfrm>
          <a:off x="7098990" y="8148147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EB601450-1898-9087-19C5-2C549980221E}"/>
              </a:ext>
            </a:extLst>
          </p:cNvPr>
          <p:cNvSpPr txBox="1"/>
          <p:nvPr/>
        </p:nvSpPr>
        <p:spPr>
          <a:xfrm>
            <a:off x="6318297" y="8228427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AA1E870-C55D-9112-05AD-D4181201A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696386"/>
              </p:ext>
            </p:extLst>
          </p:nvPr>
        </p:nvGraphicFramePr>
        <p:xfrm>
          <a:off x="7098990" y="755198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DBFF137-70C5-7132-FC97-C329A6C2F481}"/>
              </a:ext>
            </a:extLst>
          </p:cNvPr>
          <p:cNvSpPr txBox="1"/>
          <p:nvPr/>
        </p:nvSpPr>
        <p:spPr>
          <a:xfrm>
            <a:off x="6324599" y="7663038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LPS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E908E6C8-6458-45E9-1D62-B718778C0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601123"/>
              </p:ext>
            </p:extLst>
          </p:nvPr>
        </p:nvGraphicFramePr>
        <p:xfrm>
          <a:off x="7098990" y="8732599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F9B46FBB-D896-54BD-DEBE-53B82EAD4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3624"/>
              </p:ext>
            </p:extLst>
          </p:nvPr>
        </p:nvGraphicFramePr>
        <p:xfrm>
          <a:off x="7098990" y="1107592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4D0075D1-B9AF-8E6B-C481-C379C52C0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757913"/>
              </p:ext>
            </p:extLst>
          </p:nvPr>
        </p:nvGraphicFramePr>
        <p:xfrm>
          <a:off x="7098990" y="931843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91592650-2CED-094A-03DD-8D25256DE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212405"/>
              </p:ext>
            </p:extLst>
          </p:nvPr>
        </p:nvGraphicFramePr>
        <p:xfrm>
          <a:off x="7098990" y="990426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CA653B0F-5048-F228-372F-156629880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177151"/>
              </p:ext>
            </p:extLst>
          </p:nvPr>
        </p:nvGraphicFramePr>
        <p:xfrm>
          <a:off x="7098990" y="1049009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AE2FA8A2-665A-5215-77E5-671FFEC5E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43" y="3199116"/>
            <a:ext cx="2397300" cy="306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5681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086712"/>
              </p:ext>
            </p:extLst>
          </p:nvPr>
        </p:nvGraphicFramePr>
        <p:xfrm>
          <a:off x="125130" y="868119"/>
          <a:ext cx="8618601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86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접두어면서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가장 긴 부분 문자열의 길이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길이와 같다면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찾은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요소는 접두사가 입력한 문자열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중첩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구성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길이를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시간에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구성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[L, R]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되도록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간격을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str[0..],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비교하여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[L, R]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R-L+1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-L,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&gt;= min(Z[K], R-i+1)  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str[K..]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문자들에 대해 일치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Z[K] &lt; 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Z[K],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 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Z[K] &gt;= 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str[R]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매칭하여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구하고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[L, R] update,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R-L+1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Z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734507"/>
              </p:ext>
            </p:extLst>
          </p:nvPr>
        </p:nvGraphicFramePr>
        <p:xfrm>
          <a:off x="8833803" y="868118"/>
          <a:ext cx="3288030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8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GetZArray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vector&lt;int&gt;&amp; Z){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R = 0,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R){// Not match &amp; not included range [L, R]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Init L, R to current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// Compare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]~ with pattern(from start to end)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while(R &lt; n &amp;&amp; str[R-L] == str[R])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 - L;//matched substring(prefix) length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R--;// Matched substring's last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L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L;// k means patter's index (L&lt;= k &lt;=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// no prefix substring/ substring length from index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to index 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if(Z[k] &lt; R-i+1)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Z[k];// get pattern's Z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Z[k] &gt;= R-i+1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while(R &lt; n &amp;&amp; str[R-L] == str[R])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 - 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p1 + "$"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Z(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GetZArray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Z);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p1.size())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(i-p1.size()-1);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F1CA643-95EB-D036-E724-7560E1F3E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791604"/>
              </p:ext>
            </p:extLst>
          </p:nvPr>
        </p:nvGraphicFramePr>
        <p:xfrm>
          <a:off x="125130" y="3521002"/>
          <a:ext cx="2243455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3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GetZArray2(string s)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z(n);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min(r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l]);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n &amp;&amp; s[z[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67569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870721"/>
              </p:ext>
            </p:extLst>
          </p:nvPr>
        </p:nvGraphicFramePr>
        <p:xfrm>
          <a:off x="125130" y="868119"/>
          <a:ext cx="584866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86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Boyer Moore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Bad Character Heuristic + Good Suffix Heuristic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단계에서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slide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개수만큼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slide(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마지막 문자부터 일치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Bad Character Heuristic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Bad Character: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현재 문자와 일치하지 않는 문자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문자가 불일치하면 패턴은 불일치 문자를 지나침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패턴에서 불일치하는 문자가 마지막으로 나타나는 위치 조회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문자가 패턴에 존재하면 불일치 문자에 정렬되도록 패턴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문자를 지나 패턴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패턴에서 불일치 문자가 마지막으로 나타나는 위치 조회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문자가 패턴에 존재하지 않으면 불일치 문자의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처음 문자 위치가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Boyer Moore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06203"/>
              </p:ext>
            </p:extLst>
          </p:nvPr>
        </p:nvGraphicFramePr>
        <p:xfrm>
          <a:off x="6188298" y="868118"/>
          <a:ext cx="3876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6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BadCharHeuristic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p1, int m, vector&lt;int&gt;&amp; bad){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char of pattern's last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occurence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position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bad[p1[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BoyerMoorePatternSearch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bad(CHAR_SIZE, -1);// key: char, value: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BadCharHeuristic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m, bad);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shift =0 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while(shift &lt;= (n-m)){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 = m-1;// pattern's last 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while(j &gt;= 0 &amp;&amp; p1[j] ==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&lt; 0){// Found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(shift);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+=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 ? m - bad[s1[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+= max(1, j-bad[s1[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]]);// max is used for avoiding negative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BoyerMoorePatternSearch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5EA6B69-A174-CB13-6D48-4170011C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BECED"/>
              </a:clrFrom>
              <a:clrTo>
                <a:srgbClr val="EBEC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0696" y="4666309"/>
            <a:ext cx="4537075" cy="19106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24E5F6D-35A1-35D7-F354-C9810735918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BECED"/>
              </a:clrFrom>
              <a:clrTo>
                <a:srgbClr val="EBEC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5690" y="4666309"/>
            <a:ext cx="4537076" cy="20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9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3649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적어도 두 사람의 생일이 같을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- 367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99.9%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 있는 적어도 두 사람의 생일이 같은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 중 두 사람의 생일이 같은 확률은 얼마인가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P(same) = 1-P(diff) ≒ 1 – 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-n^2/(2*365)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P(diff) = 1*(364/365) * (363/365) * … * (1-(n-1)/365)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 ≒ sqrt( 2*365*ln(1/(1-P(same)))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log X ≒ 0.434294482 * ln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ln X ≒ 2.302585093 * log 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Appendix: Birthday Paradox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2E24EC0-3A00-5681-72B1-90AFE0CF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0231" y="1006618"/>
            <a:ext cx="4010025" cy="15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348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416468"/>
              </p:ext>
            </p:extLst>
          </p:nvPr>
        </p:nvGraphicFramePr>
        <p:xfrm>
          <a:off x="125130" y="868119"/>
          <a:ext cx="412781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7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C++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Library Pattern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find()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 search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[find(): O(n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string::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npos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검색어를 못 찾으면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npos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 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C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 Library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246683"/>
              </p:ext>
            </p:extLst>
          </p:nvPr>
        </p:nvGraphicFramePr>
        <p:xfrm>
          <a:off x="125130" y="2272570"/>
          <a:ext cx="312769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STLPatternSearch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found = s1.find(p1);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while(found != string::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(found);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found = s1.find(p1, found+1);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STLPatternSearch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4170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181036"/>
              </p:ext>
            </p:extLst>
          </p:nvPr>
        </p:nvGraphicFramePr>
        <p:xfrm>
          <a:off x="125130" y="868119"/>
          <a:ext cx="6207443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7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Aho-Corasick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Unix command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fgrep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토대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Preprocessing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Go to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있는 모든 단어의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상태와 문자에 대한 다음 상태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2-D array)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없는 모든 문자의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다시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Failure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문자에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따라오는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상태에 대한 다음 상태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1-D array)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일부 패턴의 적절한 접두사인 가장 긴 접미사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(BFS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하다가 실패한 경우 현재 가리키고 있는 지점을 다른 곳으로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Output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상태로 끝나는 모든 단어의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일치하는 모든 단어의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현재 상태에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1-D array)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 + z) [z: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매칭된 패턴의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Aho-Corasick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145427"/>
              </p:ext>
            </p:extLst>
          </p:nvPr>
        </p:nvGraphicFramePr>
        <p:xfrm>
          <a:off x="6504219" y="868118"/>
          <a:ext cx="4973955" cy="577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39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MatchingMachine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(vector&lt;string&gt;&amp; p1, int m, vector&lt;vector&lt;int&gt;&gt;&amp; g, vector&lt;int&gt;&amp; f, vector&lt;int&gt;&amp;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state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word = p1[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get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0;// it means node number for understanding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word.length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in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word[j]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state++;// store next state(next node)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move next state(next node)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(1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it means that pattern[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is located at index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it indicates word not included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0;// next node of word not included in pattern is 0(root)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q;// have next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0){//if word is included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f[g[0][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0; //if mismatching occurs, go to root(find index having Longest Prefix)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()){//BFS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next =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-1){// if next node connects next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fail = f[next];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while(g[fail][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fail = f[fail];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fail = g[fail][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Find index having Longest prefix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f[g[next][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fail;// failure function 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out[g[next][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|= out[fail];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state;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AhoCorasickPatternSearch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(vector&lt;string&gt;&amp; p1, string&amp; s1, vector&lt;pair&lt;string, pair&lt;int, int&gt;&gt;&gt;&amp;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totalLength_p1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p1)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totalLength_p1 +=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k.length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g(totalLength_p1+1, vector&lt;int&gt;(ALPHABET+1,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f(totalLength_p1+1,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out(totalLength_p1+1,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MatchingMachine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m, g, f, out);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-1)// if word isn't exist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find LP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move next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0)//if match not found, move next word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j&lt;m;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 (1 &lt;&lt; j))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//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(p1[j],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(i-p1[j].length()+1,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({p1[j],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(i-p1[j].length()+1,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ahishers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p1 = {"he", "she", "hers", "his"};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vector&lt;pair&lt;string, pair&lt;int, int&gt;&gt;&gt;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AhoCorasickPatternSearch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s1, 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k.first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= ("&lt;&lt;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k.second.first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":"&lt;&lt;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k.second.second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E9CBB18-BE7D-F198-D0B0-B7A9BB6067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2F6D1"/>
              </a:clrFrom>
              <a:clrTo>
                <a:srgbClr val="E2F6D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762" y="4113824"/>
            <a:ext cx="5120575" cy="25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2486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133228"/>
              </p:ext>
            </p:extLst>
          </p:nvPr>
        </p:nvGraphicFramePr>
        <p:xfrm>
          <a:off x="125130" y="868119"/>
          <a:ext cx="9088819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881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Anagram Substring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문자열과 패턴이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검색 및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O(m log m)+O((n-m+1)(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log m + m)) [Brute Force], O(256 * (n-m) +m) [Rabin-Karp variation]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Anagram(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어구전철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단어나 문장을 구성하고 있는 문자의 순서를 바꿔 다른 단어나 문장을 만드는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Anagram Substring Search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447736"/>
              </p:ext>
            </p:extLst>
          </p:nvPr>
        </p:nvGraphicFramePr>
        <p:xfrm>
          <a:off x="125130" y="2151711"/>
          <a:ext cx="40357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5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AnagramSubstringPatternSearch_Brute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sorted_p1 = p1;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sort(sorted_p1.begin(), sorted_p1.end());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&lt;=n-m;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temp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if(sorted_p1 == temp)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5C8C1A5-8EC0-F441-B441-2F45F5EA8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885524"/>
              </p:ext>
            </p:extLst>
          </p:nvPr>
        </p:nvGraphicFramePr>
        <p:xfrm>
          <a:off x="4263780" y="2151711"/>
          <a:ext cx="4724718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4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(vector&lt;char&gt;&amp; count_s1, vector&lt;char&gt;&amp; count_p1){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&lt;CHAR_SIZE;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if(count_s1[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count_p1[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AnagramSubstringPatternSearch_RabinKarp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count_p1(CHAR_SIZE,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count_s1(CHAR_SIZE,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count_p1[p1[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count_s1[s1[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(count_s1, count_p1))// compare current block(pattern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count_s1[s1[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]]++;//add next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count_s1[s1[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-m]]--;//remove first element in block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(count_s1, count_p1))// compare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bacdgabcda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AnagramSubstringPatternSearch_RabinKarp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001585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547102"/>
              </p:ext>
            </p:extLst>
          </p:nvPr>
        </p:nvGraphicFramePr>
        <p:xfrm>
          <a:off x="125130" y="868119"/>
          <a:ext cx="577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0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 Searching using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of All Suffixes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패턴 검색 알고리즘들과 다르게 주어진 문자열에 대해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전처리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과정을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O(m + k) [m: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발생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Trie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All Suffixes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164126"/>
              </p:ext>
            </p:extLst>
          </p:nvPr>
        </p:nvGraphicFramePr>
        <p:xfrm>
          <a:off x="8314671" y="830997"/>
          <a:ext cx="2616518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child[CHAR_SIZE];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list&lt;int&gt;*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index = new list&lt;int&gt;;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&lt;CHAR_SIZE;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child[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index-&gt;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char c = s.at(0);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if(child[c]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child[c]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child[c]-&gt;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idx+1);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list&lt;int&gt;* Search(string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if(child[s.at(0)] !=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child[s.at(0)]-&gt;Search(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return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root.InsertSuffix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Search(string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*result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root.Search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for(it=result-&gt;begin(); it != result-&gt;end(); it++)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*it-m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bacdgabcda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s(s1);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("a");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("ab");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32940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015881"/>
              </p:ext>
            </p:extLst>
          </p:nvPr>
        </p:nvGraphicFramePr>
        <p:xfrm>
          <a:off x="125130" y="868119"/>
          <a:ext cx="612013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Wildcard Pattern Matching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문자열과 와일드카드 패턴이 주어지면 와일드카드 패턴이 문자열과 일치하는지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‘?’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단일 문자와 일치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‘*’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문자 시퀀스와 일치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시퀀스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O(m * n) [Backtracking, DP], O(n) [Greedy]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Wildcard Pattern Matching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492302F-8764-A8FF-8370-C6A1B4046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053523"/>
              </p:ext>
            </p:extLst>
          </p:nvPr>
        </p:nvGraphicFramePr>
        <p:xfrm>
          <a:off x="905823" y="8813797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5E37C3E-EA59-F5A0-0909-9E76B0251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205369"/>
              </p:ext>
            </p:extLst>
          </p:nvPr>
        </p:nvGraphicFramePr>
        <p:xfrm>
          <a:off x="905823" y="7361087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58B8ECE-5482-3746-F8FD-960CDFA3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599914"/>
              </p:ext>
            </p:extLst>
          </p:nvPr>
        </p:nvGraphicFramePr>
        <p:xfrm>
          <a:off x="3245823" y="7361087"/>
          <a:ext cx="936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415919-C5FD-40EC-3DD6-EE36734BD362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792BF64-A976-3BF4-4D6D-7958825212D8}"/>
              </a:ext>
            </a:extLst>
          </p:cNvPr>
          <p:cNvSpPr txBox="1"/>
          <p:nvPr/>
        </p:nvSpPr>
        <p:spPr>
          <a:xfrm>
            <a:off x="125130" y="8894077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Pattern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ABC661-5807-FEC7-55EA-8FAC32AA122F}"/>
              </a:ext>
            </a:extLst>
          </p:cNvPr>
          <p:cNvSpPr txBox="1"/>
          <p:nvPr/>
        </p:nvSpPr>
        <p:spPr>
          <a:xfrm>
            <a:off x="187696" y="7472143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String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2286B77-85A3-6DEB-3CAF-716D3E617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695880"/>
              </p:ext>
            </p:extLst>
          </p:nvPr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3BAC461-F64D-737B-CD30-049B3B9C93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E0CC47A-E58F-E1E8-3AE1-9C8F2B53C275}"/>
              </a:ext>
            </a:extLst>
          </p:cNvPr>
          <p:cNvCxnSpPr>
            <a:cxnSpLocks/>
          </p:cNvCxnSpPr>
          <p:nvPr/>
        </p:nvCxnSpPr>
        <p:spPr>
          <a:xfrm flipV="1">
            <a:off x="1135141" y="7709037"/>
            <a:ext cx="0" cy="117571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EC5B6E3-AEB9-3863-3E66-07E0B2F03085}"/>
              </a:ext>
            </a:extLst>
          </p:cNvPr>
          <p:cNvCxnSpPr>
            <a:cxnSpLocks/>
          </p:cNvCxnSpPr>
          <p:nvPr/>
        </p:nvCxnSpPr>
        <p:spPr>
          <a:xfrm flipV="1">
            <a:off x="1605041" y="7709037"/>
            <a:ext cx="0" cy="117571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A6A966B-E722-D4FA-B317-6131C70961B5}"/>
              </a:ext>
            </a:extLst>
          </p:cNvPr>
          <p:cNvCxnSpPr>
            <a:cxnSpLocks/>
          </p:cNvCxnSpPr>
          <p:nvPr/>
        </p:nvCxnSpPr>
        <p:spPr>
          <a:xfrm flipH="1" flipV="1">
            <a:off x="2076184" y="7709037"/>
            <a:ext cx="461946" cy="1175713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BC665F6-9C3D-7051-8DC5-D500A7896CE3}"/>
              </a:ext>
            </a:extLst>
          </p:cNvPr>
          <p:cNvCxnSpPr>
            <a:cxnSpLocks/>
          </p:cNvCxnSpPr>
          <p:nvPr/>
        </p:nvCxnSpPr>
        <p:spPr>
          <a:xfrm flipV="1">
            <a:off x="2538130" y="7709037"/>
            <a:ext cx="946511" cy="118504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6FDA12-073A-DD7D-D662-A70F37750A3E}"/>
              </a:ext>
            </a:extLst>
          </p:cNvPr>
          <p:cNvCxnSpPr>
            <a:cxnSpLocks/>
          </p:cNvCxnSpPr>
          <p:nvPr/>
        </p:nvCxnSpPr>
        <p:spPr>
          <a:xfrm flipV="1">
            <a:off x="3005525" y="7709037"/>
            <a:ext cx="955366" cy="117571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9F10C32-81F2-3655-F745-D264BD442C8C}"/>
              </a:ext>
            </a:extLst>
          </p:cNvPr>
          <p:cNvCxnSpPr>
            <a:cxnSpLocks/>
          </p:cNvCxnSpPr>
          <p:nvPr/>
        </p:nvCxnSpPr>
        <p:spPr>
          <a:xfrm flipH="1" flipV="1">
            <a:off x="2538600" y="7721876"/>
            <a:ext cx="461946" cy="1175713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E798070-F741-1116-6812-5A8F804C1F43}"/>
              </a:ext>
            </a:extLst>
          </p:cNvPr>
          <p:cNvCxnSpPr>
            <a:cxnSpLocks/>
          </p:cNvCxnSpPr>
          <p:nvPr/>
        </p:nvCxnSpPr>
        <p:spPr>
          <a:xfrm flipV="1">
            <a:off x="2538130" y="7729160"/>
            <a:ext cx="0" cy="117571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4F72BDC-6B7F-7ADF-795B-73927F471261}"/>
              </a:ext>
            </a:extLst>
          </p:cNvPr>
          <p:cNvCxnSpPr>
            <a:cxnSpLocks/>
          </p:cNvCxnSpPr>
          <p:nvPr/>
        </p:nvCxnSpPr>
        <p:spPr>
          <a:xfrm flipV="1">
            <a:off x="2538130" y="7736567"/>
            <a:ext cx="478063" cy="1155786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2D64D7-D81B-750F-AD17-537905DA17A4}"/>
              </a:ext>
            </a:extLst>
          </p:cNvPr>
          <p:cNvGrpSpPr/>
          <p:nvPr/>
        </p:nvGrpSpPr>
        <p:grpSpPr>
          <a:xfrm>
            <a:off x="4108599" y="7937580"/>
            <a:ext cx="1359429" cy="884078"/>
            <a:chOff x="4475677" y="2667839"/>
            <a:chExt cx="1359429" cy="8840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9B68D1-9F9C-228D-BA5E-B7FC63906012}"/>
                </a:ext>
              </a:extLst>
            </p:cNvPr>
            <p:cNvSpPr txBox="1"/>
            <p:nvPr/>
          </p:nvSpPr>
          <p:spPr>
            <a:xfrm>
              <a:off x="4879740" y="2900976"/>
              <a:ext cx="955366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dirty="0"/>
                <a:t>Mismatch ①</a:t>
              </a:r>
              <a:endParaRPr lang="ko-KR" altLang="en-US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3C696058-949A-7F29-D2AB-39369629337D}"/>
                </a:ext>
              </a:extLst>
            </p:cNvPr>
            <p:cNvCxnSpPr>
              <a:cxnSpLocks/>
            </p:cNvCxnSpPr>
            <p:nvPr/>
          </p:nvCxnSpPr>
          <p:spPr>
            <a:xfrm>
              <a:off x="4475677" y="2993309"/>
              <a:ext cx="36932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709422B-C7F7-66EA-6FE2-C8B93585E74C}"/>
                </a:ext>
              </a:extLst>
            </p:cNvPr>
            <p:cNvSpPr txBox="1"/>
            <p:nvPr/>
          </p:nvSpPr>
          <p:spPr>
            <a:xfrm>
              <a:off x="4882170" y="3134113"/>
              <a:ext cx="942428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dirty="0">
                  <a:solidFill>
                    <a:srgbClr val="FF0000"/>
                  </a:solidFill>
                </a:rPr>
                <a:t>Mismatch ②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EE12EB00-1AE8-3F39-60A1-91AFFF0CC4E5}"/>
                </a:ext>
              </a:extLst>
            </p:cNvPr>
            <p:cNvCxnSpPr>
              <a:cxnSpLocks/>
            </p:cNvCxnSpPr>
            <p:nvPr/>
          </p:nvCxnSpPr>
          <p:spPr>
            <a:xfrm>
              <a:off x="4478107" y="3226446"/>
              <a:ext cx="3693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234907B-7599-7E24-69D1-F29D9A614143}"/>
                </a:ext>
              </a:extLst>
            </p:cNvPr>
            <p:cNvSpPr txBox="1"/>
            <p:nvPr/>
          </p:nvSpPr>
          <p:spPr>
            <a:xfrm>
              <a:off x="4882170" y="3367251"/>
              <a:ext cx="942427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dirty="0">
                  <a:solidFill>
                    <a:srgbClr val="92D050"/>
                  </a:solidFill>
                </a:rPr>
                <a:t>Mismatch ③</a:t>
              </a:r>
              <a:endParaRPr lang="ko-KR" alt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CABC0CA6-80CF-EFC5-DCE2-3CBE16E873C8}"/>
                </a:ext>
              </a:extLst>
            </p:cNvPr>
            <p:cNvCxnSpPr>
              <a:cxnSpLocks/>
            </p:cNvCxnSpPr>
            <p:nvPr/>
          </p:nvCxnSpPr>
          <p:spPr>
            <a:xfrm>
              <a:off x="4478107" y="3459584"/>
              <a:ext cx="369320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24F09B87-B542-1692-4664-FEBF2E26F7EA}"/>
                </a:ext>
              </a:extLst>
            </p:cNvPr>
            <p:cNvGrpSpPr/>
            <p:nvPr/>
          </p:nvGrpSpPr>
          <p:grpSpPr>
            <a:xfrm>
              <a:off x="4475677" y="2667839"/>
              <a:ext cx="1211606" cy="184666"/>
              <a:chOff x="4431280" y="2586681"/>
              <a:chExt cx="1211606" cy="18466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F9EDA28-6CA3-CED7-4350-F3794F79C822}"/>
                  </a:ext>
                </a:extLst>
              </p:cNvPr>
              <p:cNvSpPr txBox="1"/>
              <p:nvPr/>
            </p:nvSpPr>
            <p:spPr>
              <a:xfrm>
                <a:off x="4835343" y="2586681"/>
                <a:ext cx="807543" cy="18466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pPr algn="l"/>
                <a:r>
                  <a:rPr lang="en-US" altLang="ko-KR" dirty="0"/>
                  <a:t>Match</a:t>
                </a:r>
                <a:endParaRPr lang="ko-KR" altLang="en-US" dirty="0"/>
              </a:p>
            </p:txBody>
          </p: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845E567B-0C4B-616C-C945-D268D4EE4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1280" y="2679014"/>
                <a:ext cx="369320" cy="0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EFC2B2-0C0E-C71B-D884-15DA9CF8BCA9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E2CFBD9A-C5AA-0D97-3E56-C2736DC96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064791"/>
              </p:ext>
            </p:extLst>
          </p:nvPr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3F3741B-6FEC-EE6A-3101-7B24E21A1F2B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906A34-1DCF-AB43-F885-2D2C841BAC09}"/>
              </a:ext>
            </a:extLst>
          </p:cNvPr>
          <p:cNvSpPr txBox="1"/>
          <p:nvPr/>
        </p:nvSpPr>
        <p:spPr>
          <a:xfrm>
            <a:off x="763031" y="8138881"/>
            <a:ext cx="384658" cy="38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①</a:t>
            </a:r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5363CAA-9980-DF30-D3FC-42685365492E}"/>
              </a:ext>
            </a:extLst>
          </p:cNvPr>
          <p:cNvSpPr txBox="1"/>
          <p:nvPr/>
        </p:nvSpPr>
        <p:spPr>
          <a:xfrm>
            <a:off x="1231245" y="8138881"/>
            <a:ext cx="38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②</a:t>
            </a:r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FED8ABF-BF20-4D6F-BAE8-DCE0C2FEE063}"/>
              </a:ext>
            </a:extLst>
          </p:cNvPr>
          <p:cNvSpPr txBox="1"/>
          <p:nvPr/>
        </p:nvSpPr>
        <p:spPr>
          <a:xfrm>
            <a:off x="3020529" y="8135006"/>
            <a:ext cx="38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③</a:t>
            </a:r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635188C-B911-16B3-123A-12186AD2D1CB}"/>
              </a:ext>
            </a:extLst>
          </p:cNvPr>
          <p:cNvSpPr txBox="1"/>
          <p:nvPr/>
        </p:nvSpPr>
        <p:spPr>
          <a:xfrm>
            <a:off x="1186254" y="9471443"/>
            <a:ext cx="3181814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&lt; Greedy &gt;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8619CD37-B5D3-D708-1533-78A10F531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73" y="2493155"/>
            <a:ext cx="5149927" cy="260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866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Wildcard Pattern Matching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40534"/>
              </p:ext>
            </p:extLst>
          </p:nvPr>
        </p:nvGraphicFramePr>
        <p:xfrm>
          <a:off x="73515" y="851364"/>
          <a:ext cx="291655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6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wc_lastidx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s_backidx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wc_nextidx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 &amp;&amp; 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'?' ||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 &amp;&amp;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wc_lastidx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wc_nextidx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s_backidx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wc_lastidx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-1)// not match, no wildcard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no match, * isn't empty sequence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wc_nextidx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s_backidx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++)//When '*' appears behind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92D8F5-C59F-AA6E-4D2A-2C8023C7C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543950"/>
              </p:ext>
            </p:extLst>
          </p:nvPr>
        </p:nvGraphicFramePr>
        <p:xfrm>
          <a:off x="3116497" y="851364"/>
          <a:ext cx="2864168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4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n==0;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true;// empty pattern and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if(p[j-1]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if(p[j-1]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if(p[j-1] == '?' || s[i-1] == p[j-1])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CCD5C0-5E70-5373-906C-3674E5FD3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53231"/>
              </p:ext>
            </p:extLst>
          </p:nvPr>
        </p:nvGraphicFramePr>
        <p:xfrm>
          <a:off x="6107092" y="851364"/>
          <a:ext cx="572325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2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p, int n, int 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&amp;&amp;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while(m &gt;=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if(p[m] !=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if(p[m]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n-1, 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n, m-1,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if(p[m] != s[n] &amp;&amp; p[m] != '?')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n-1, m-1,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B3A5632-F342-5AD8-48B7-29E4091D0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625621"/>
              </p:ext>
            </p:extLst>
          </p:nvPr>
        </p:nvGraphicFramePr>
        <p:xfrm>
          <a:off x="73515" y="3867229"/>
          <a:ext cx="3080068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0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false), cur(n+1,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if(p[k-1] != '*'){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cur[0] = 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if(p[i-1]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cur[j-1]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if(p[i-1] == '?' || s[j-1] == p[i-1])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E49E77F-62ED-FF53-9B7A-A26A6028C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397769"/>
              </p:ext>
            </p:extLst>
          </p:nvPr>
        </p:nvGraphicFramePr>
        <p:xfrm>
          <a:off x="3333576" y="3867229"/>
          <a:ext cx="3424555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WildcardPatternMatch_Greedy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j = 0, start = -1, match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if(j&lt;m &amp;&amp; (p[j] == '?' || p[j] ==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if(j&lt;m &amp;&amp; p[j] == '*'){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start = j;// keep position of last *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match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keep position of proper match started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move next word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if(start != -1){// no match but * exists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 = start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match++;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match;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while(j&lt;m &amp;&amp; p[j]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j ==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55862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800257"/>
              </p:ext>
            </p:extLst>
          </p:nvPr>
        </p:nvGraphicFramePr>
        <p:xfrm>
          <a:off x="125130" y="868119"/>
          <a:ext cx="612013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Matching where one String Contains Wildcard Characters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문자열과 와일드카드 패턴이 주어지면 와일드카드 패턴이 문자열과 일치하는지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‘?’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단일 문자와 일치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‘*’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문자 시퀀스와 일치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시퀀스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String Matching Contain Wildcard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415919-C5FD-40EC-3DD6-EE36734BD362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2286B77-85A3-6DEB-3CAF-716D3E6172D5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3BAC461-F64D-737B-CD30-049B3B9C93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EFC2B2-0C0E-C71B-D884-15DA9CF8BCA9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E2CFBD9A-C5AA-0D97-3E56-C2736DC969B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3F3741B-6FEC-EE6A-3101-7B24E21A1F2B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167892B-D695-A95B-CB2F-A6DDF1E25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142272"/>
              </p:ext>
            </p:extLst>
          </p:nvPr>
        </p:nvGraphicFramePr>
        <p:xfrm>
          <a:off x="125130" y="2016676"/>
          <a:ext cx="378333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3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'\0' &amp;&amp; s[j] == '\0')// end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'*')//remove consecutive *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while(p[i+1]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 &amp;&amp; p[i+1] != '\0' &amp;&amp; s[j] == '\0')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'?' ||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i+1,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i+1, j)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abcdhghgbcd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0, 0)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47263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072476"/>
              </p:ext>
            </p:extLst>
          </p:nvPr>
        </p:nvGraphicFramePr>
        <p:xfrm>
          <a:off x="125130" y="868119"/>
          <a:ext cx="61201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Suffix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Suffix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415919-C5FD-40EC-3DD6-EE36734BD362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2286B77-85A3-6DEB-3CAF-716D3E6172D5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3BAC461-F64D-737B-CD30-049B3B9C93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EFC2B2-0C0E-C71B-D884-15DA9CF8BCA9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E2CFBD9A-C5AA-0D97-3E56-C2736DC969B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3F3741B-6FEC-EE6A-3101-7B24E21A1F2B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38F4A8-05E8-0715-4092-A29B8D568D81}"/>
              </a:ext>
            </a:extLst>
          </p:cNvPr>
          <p:cNvSpPr/>
          <p:nvPr/>
        </p:nvSpPr>
        <p:spPr>
          <a:xfrm rot="2700000">
            <a:off x="8915616" y="865900"/>
            <a:ext cx="3810000" cy="9676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/>
              <a:t>추후 작성 예정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09C3FB-8179-7989-C205-6DCE03187242}"/>
              </a:ext>
            </a:extLst>
          </p:cNvPr>
          <p:cNvSpPr/>
          <p:nvPr/>
        </p:nvSpPr>
        <p:spPr>
          <a:xfrm>
            <a:off x="2899333" y="2234152"/>
            <a:ext cx="7022883" cy="3301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/>
              <a:t>slide note </a:t>
            </a:r>
            <a:r>
              <a:rPr lang="ko-KR" altLang="en-US" sz="4000" b="1" dirty="0"/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01147895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AE10-1545-AEED-212A-30855C18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4A309A-E3E7-A914-BF9D-3F4DA4F3B47F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BEA6C8-F88A-4D77-2F6B-7BBA4C9883F2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63E1A0-9BDF-E75C-D5FF-E9A75362E92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1BACB7-88F7-256A-299E-1B0423630F1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7407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764404"/>
              </p:ext>
            </p:extLst>
          </p:nvPr>
        </p:nvGraphicFramePr>
        <p:xfrm>
          <a:off x="125130" y="868119"/>
          <a:ext cx="11552682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268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Divide and Conquer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더 작고 관리하기 쉬운 부분으로 나누고 각 부분을 개별적으로 해결한 다음 결합하여 원래 문제를 해결하는 전략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하위 문제가 필요함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분할 정복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동일한 하위 문제를 여러 번 평가하지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Divide: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문제를 하위 문제로 나누는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Conquer: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해결될 때까지 재귀적으로 호출하여 하위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Combine: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문제를 결합해 최종 솔루션 획득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Quick Sort, Merge Sort, Closest Pair of Points, Strassen’s Algorithm, Cooley-Tukey Fast Fourier Transform, Karatsuba algorithm for Fast Multiplication,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Median Finding, Min &amp; Max Finding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처리를 보장하면서 병렬로 문제 해결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캐시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 oblivious),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복잡성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반올림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(roundoff)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차선책 솔루션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Decrease &amp; Conquer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데이터의 크기를 줄여 문제를 해결하는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Divide &amp; conquer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문제를 하위 문제로 분할한다는 점은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search, min &amp; max finding, closest pair of points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문제가 해당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인스턴스에 대한 솔루션 시작하여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Decrease by constant: insertion sort, DFS, BFS, Topological sort, Permutation,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Decrease by constant factor: Binary search,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russian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peasant multiplication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Decrease by variable size: Computing median and selection problem, Interpolation search, Euclid’s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단순성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복잡성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Intro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707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38636"/>
              </p:ext>
            </p:extLst>
          </p:nvPr>
        </p:nvGraphicFramePr>
        <p:xfrm>
          <a:off x="177800" y="830019"/>
          <a:ext cx="11811000" cy="598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vertice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간선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G(V, 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Matrix): bool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간선 여부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정점과 연결된 정점을 모두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정점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(Weighted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(Unweighted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(Finite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유한한 정점과 간선을 가지는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(Infinite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사소한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Trivaial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Singleton = Single Vertex Graph):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간선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(Simple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쌍 사이에 둘 이상의 간선을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간선은 포함하지만 자체 루프를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(Null = Edgeless = Isolated = Discrete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정점은 있지만 간선은 없는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(Complete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정점이 모든 정점과 연결된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(Pseudo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루프와 여러 개의 간선을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(Regular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정점이 동일한 차수를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(Bipartite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(Labeled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정점과 간선에 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(Spanning Subgraph):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정점이 동일하고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일부가 동일한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(Tree)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(Cycle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희소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(Sparse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조밀한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(Dense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시스템과 관계를 모델링하고 분석하는데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비용이 많이 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결과 해석은 주관적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및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이상값에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취약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CD4AA96-7200-C4F2-2744-74E4BE3A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9052" y="1006618"/>
            <a:ext cx="3496845" cy="18508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410157-9321-9243-F4F5-8C4CB7D392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5107" y="3075060"/>
            <a:ext cx="3553693" cy="18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17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439559"/>
              </p:ext>
            </p:extLst>
          </p:nvPr>
        </p:nvGraphicFramePr>
        <p:xfrm>
          <a:off x="125130" y="868119"/>
          <a:ext cx="11974830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 Theorem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 분석에서 발생하는 재발 관계를 해결하는데 사용되는 도구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점근적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표기법으로 알고리즘의 실행 시간을 결정하는데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재발 관계에 항상 정확한 솔루션을 제공하지는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T(n) = a * T(n/b) + f(n) [a, b, 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양의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문제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재귀에서 하위 문제의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(a&gt;= 1), n/b: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f(n):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외부에서 수행되는 작업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T(n) = a * T(n/b) +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 [ b&gt;1, k&gt;= 0, 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실수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a&gt;= 1]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if a &gt;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[log(b)a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if a =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 &gt; -1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p = -1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loglogn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p &lt; -1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if a &lt;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p&gt;=0 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p &lt; 0 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Search - T(n) = T(n/2) +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a = 1, b= 2, k = p 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1, a =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p&gt;-1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(log n)   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Merge Sort - T(n) = 2T(n/2) +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a = 2, b= 2, k=1, p 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2, a =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p&gt;-1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Master Theorem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29545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46457"/>
              </p:ext>
            </p:extLst>
          </p:nvPr>
        </p:nvGraphicFramePr>
        <p:xfrm>
          <a:off x="125130" y="868119"/>
          <a:ext cx="904430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pow(x,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[Naive, Recursion], O(log n) [Divide &amp; Conquer, pow], O(1) [Log2,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Exponent+Log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pow(x,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n)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390200"/>
              </p:ext>
            </p:extLst>
          </p:nvPr>
        </p:nvGraphicFramePr>
        <p:xfrm>
          <a:off x="2103180" y="1634691"/>
          <a:ext cx="19910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36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760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x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3F97F2F-DE09-F2E2-FA3C-601F8CDC2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732833"/>
              </p:ext>
            </p:extLst>
          </p:nvPr>
        </p:nvGraphicFramePr>
        <p:xfrm>
          <a:off x="4247658" y="1634691"/>
          <a:ext cx="3526155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6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x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F9A2EFC-64B5-D3E1-87B0-DF6546366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96131"/>
              </p:ext>
            </p:extLst>
          </p:nvPr>
        </p:nvGraphicFramePr>
        <p:xfrm>
          <a:off x="7927249" y="1634691"/>
          <a:ext cx="252920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92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Power_DivideConquerOtp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n&gt;&gt;1);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x *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DB5F044-127B-462C-32BA-667642819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564967"/>
              </p:ext>
            </p:extLst>
          </p:nvPr>
        </p:nvGraphicFramePr>
        <p:xfrm>
          <a:off x="125130" y="3215464"/>
          <a:ext cx="32483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83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87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903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Power_DivideConquerOtpWithNeg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(double x, int n){// O(log |n|)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Power_DivideConquerOtpWithNeg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if((n &amp; 1) == 0)// must insert () for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opeartor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precedence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x *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temp * temp /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422FD5B-B852-B960-CD26-12EB33966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776087"/>
              </p:ext>
            </p:extLst>
          </p:nvPr>
        </p:nvGraphicFramePr>
        <p:xfrm>
          <a:off x="8088265" y="3215464"/>
          <a:ext cx="1781493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14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3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949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Power_Log2(int x, int n){//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round(pow(2, log2(x)*n));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3DA531E-5E0D-4A58-E088-8900FCBC0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484779"/>
              </p:ext>
            </p:extLst>
          </p:nvPr>
        </p:nvGraphicFramePr>
        <p:xfrm>
          <a:off x="9972178" y="3215464"/>
          <a:ext cx="193706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7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100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Power_ExpoLog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 = exp(log(x) *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 = round(res);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691A706-105F-487A-13F5-425FEA1E5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620942"/>
              </p:ext>
            </p:extLst>
          </p:nvPr>
        </p:nvGraphicFramePr>
        <p:xfrm>
          <a:off x="3475892" y="3215464"/>
          <a:ext cx="2018030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8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492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Power_InBuilt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pow(x,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D42422A-10E9-CEFE-723F-4CC301AA8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745577"/>
              </p:ext>
            </p:extLst>
          </p:nvPr>
        </p:nvGraphicFramePr>
        <p:xfrm>
          <a:off x="5596341" y="3215464"/>
          <a:ext cx="238950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9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85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99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Power_BinaryOperator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while(n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*=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x *=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D86DD99-6FA5-1C50-9D91-617A8C4EE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06433"/>
              </p:ext>
            </p:extLst>
          </p:nvPr>
        </p:nvGraphicFramePr>
        <p:xfrm>
          <a:off x="133327" y="1634691"/>
          <a:ext cx="1816418" cy="92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12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1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pow 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pow *=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61487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500235"/>
              </p:ext>
            </p:extLst>
          </p:nvPr>
        </p:nvGraphicFramePr>
        <p:xfrm>
          <a:off x="125130" y="868119"/>
          <a:ext cx="508736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3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Karatsuba Algorithm for Fast Multiplication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두 문자열의 곱을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영역으로 분할한 후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(2)3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1.59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1-bit Full Adder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A, B, C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(carry) 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S(sum) = A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Cin,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AB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</a:t>
                      </a:r>
                      <a:endParaRPr lang="en-US" altLang="ko-KR" sz="12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n-bit ripple carry adder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adder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입력으로 받음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Karatsuba Algorithm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764381"/>
              </p:ext>
            </p:extLst>
          </p:nvPr>
        </p:nvGraphicFramePr>
        <p:xfrm>
          <a:off x="5358029" y="875324"/>
          <a:ext cx="57042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42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MakeEqualStringLength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if(len1 &lt;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&lt;len2-len1;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s1 = '0'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if(len1 &gt; len2)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&lt;len1-len2;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s2 = '0' +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len1;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AddBitToString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Ripple Carry Adder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MakeEqualStringLength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carry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=len-1;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--){// from LSB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first = s1.at(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second = s2.at(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sum = first ^ second ^ carry + '0';// Sum = A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Carry (2bit adder), +'0' is used for converting integer to ASCII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 = (char)sum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carry = (first &amp; second) | (second &amp; carry) | (first &amp; carry);//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A*B + A*Cin + B*Cin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if(carry)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 = '1'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MultipleSingleBit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(s1[0]-'0') * (s2[0]-'0');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2^(n/2)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[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contain leftmost and rightmost n/2 bits of X]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2^(n.2)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[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contain leftmost and rightmost n/2 bits of Y]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left = floor(n/2), right = ceil(n/2) [if n is odd, left &lt; right]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XY = 2^(2ceil(n/2))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+ 2^(ceil(n/2)) * [(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Xl+Xr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Yl+Yr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XrYr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MakeEqualStringLength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MultipleSingleBit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n/2;// auto floor()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n-l;// remainder / ceil()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xl = s1.substr(0,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int p1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XlYl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int p2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XrYr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int p3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AddBitToString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AddBitToString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));//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Xl+Xr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Yl+Yr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p1 * (1&lt;&lt;(2*r)) + (p3-p1-p2) * (1&lt;&lt;r) + p2;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81759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Karatsuba Algorithm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6EDEF20-EE5A-D53B-CD1E-F9FEA1329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629195"/>
              </p:ext>
            </p:extLst>
          </p:nvPr>
        </p:nvGraphicFramePr>
        <p:xfrm>
          <a:off x="89407" y="868118"/>
          <a:ext cx="10794683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646805">
                  <a:extLst>
                    <a:ext uri="{9D8B030D-6E8A-4147-A177-3AD203B41FA5}">
                      <a16:colId xmlns:a16="http://schemas.microsoft.com/office/drawing/2014/main" val="3561499016"/>
                    </a:ext>
                  </a:extLst>
                </a:gridCol>
                <a:gridCol w="2284730">
                  <a:extLst>
                    <a:ext uri="{9D8B030D-6E8A-4147-A177-3AD203B41FA5}">
                      <a16:colId xmlns:a16="http://schemas.microsoft.com/office/drawing/2014/main" val="1033209506"/>
                    </a:ext>
                  </a:extLst>
                </a:gridCol>
                <a:gridCol w="2311718">
                  <a:extLst>
                    <a:ext uri="{9D8B030D-6E8A-4147-A177-3AD203B41FA5}">
                      <a16:colId xmlns:a16="http://schemas.microsoft.com/office/drawing/2014/main" val="3075328344"/>
                    </a:ext>
                  </a:extLst>
                </a:gridCol>
              </a:tblGrid>
              <a:tr h="142198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BinaryMultiplier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MakeMultiplication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sum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&lt;s2.length();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digit = s2[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if(digit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shift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s2.size()-(i+1));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(shift,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shift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= shift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shift;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s1.size()-1, j = s2.size()-1;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 || j &gt;= 0 || s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+=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&gt;=0) ?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'0' :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+= (j&gt;=0) ? s2[j] - '0' :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char(s % 2 + '0')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BinaryStringToDecimal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"Binary: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unsigned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'1')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pow(2,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()-1-i);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"Decimal: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Karatsuba{//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len1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len2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if(len1 &lt;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&lt;len2-len1;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s1 = '0'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len2;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if(len1 &gt; len2)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&lt;len1-len2;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s2 = '0' +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carry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first = s1.at(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second = s2.at(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sum = (first ^ second ^ carry)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(char)sum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carry = (first &amp; second) | (second &amp; carry) | (first &amp; carry);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if(carry)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'1'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Multiply(string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(s2[0]-'0' == 1) &amp;&amp; (s1[0]-'0' == 1) ? "1" : "0";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n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 = n - 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xl = s1.substr(0,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p1 = Multiply(xl,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p2 = Multiply(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p3 = Multiply(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2*(n-n/2)), p2),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Substraction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(p3,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p2)), n-(n/2)));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DecimalToBinary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"0";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while(n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num = n %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stringstream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ss &lt;&lt;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ss.str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n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Substraction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]-'0') - (s2[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]-'0');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if(diff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DecimalToBinary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(diff)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j=i-1;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s1[j] = (s1[j]-'0'-1) % 10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if(s1[j] != '1')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DecimalToBinary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(diff+2)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shift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= shift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shift;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"1100";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s2 = "1010";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general_len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if(len1 &lt;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&lt;len2-len1;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s1 = '0'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general_len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if(len1 &gt;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&lt;len1-len2;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s2 = '0' +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general_len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BinaryMultiplier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classic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obj.MakeMultiplication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obj.BinaryStringToDecimal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(classic);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Karatsuba obj2;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kara = obj2.Multiply(s1,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obj.BinaryStringToDecimal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(kara);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52735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352791"/>
              </p:ext>
            </p:extLst>
          </p:nvPr>
        </p:nvGraphicFramePr>
        <p:xfrm>
          <a:off x="125130" y="868119"/>
          <a:ext cx="973321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32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볼록 껍질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주어진 점 세트를 포함하는 가장 작은 볼록 다각형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점들이 있으면 가장 바깥쪽 점들을 이어 테두리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중요성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윤곽선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[Convex Hull]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60C57-4B3B-6030-F644-34B6AD9E3283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E802CE-9167-F9F5-E621-DCA2832097C2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CECBFAC-8C25-C5C6-794C-DFF76EEB5C4D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4A8BED-5A7F-39F9-46DE-C08A9AE9F43D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8773227-C301-D9A8-7681-5285D0909554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379F04-A861-A2C7-59E5-82212C38D02E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1D42DA01-F709-5A56-1B2B-70ECC09DD0E5}"/>
              </a:ext>
            </a:extLst>
          </p:cNvPr>
          <p:cNvGrpSpPr/>
          <p:nvPr/>
        </p:nvGrpSpPr>
        <p:grpSpPr>
          <a:xfrm>
            <a:off x="4325302" y="2459438"/>
            <a:ext cx="2983570" cy="2143184"/>
            <a:chOff x="4325302" y="2459438"/>
            <a:chExt cx="2983570" cy="2143184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D8A2FD9-4D68-332C-1C2E-4C232C7D7A1F}"/>
                </a:ext>
              </a:extLst>
            </p:cNvPr>
            <p:cNvSpPr/>
            <p:nvPr/>
          </p:nvSpPr>
          <p:spPr>
            <a:xfrm>
              <a:off x="4647625" y="3930383"/>
              <a:ext cx="159646" cy="1596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0BF39F0-4FE7-0695-1372-960E2A2B0B96}"/>
                </a:ext>
              </a:extLst>
            </p:cNvPr>
            <p:cNvSpPr/>
            <p:nvPr/>
          </p:nvSpPr>
          <p:spPr>
            <a:xfrm>
              <a:off x="5931587" y="3494640"/>
              <a:ext cx="159646" cy="1596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61E636-0FE5-0AC7-41F1-1F1A5B72902E}"/>
                </a:ext>
              </a:extLst>
            </p:cNvPr>
            <p:cNvSpPr/>
            <p:nvPr/>
          </p:nvSpPr>
          <p:spPr>
            <a:xfrm>
              <a:off x="6597000" y="2681575"/>
              <a:ext cx="159646" cy="15964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582797-AF0D-AD57-CD64-D396C25AC0AE}"/>
                </a:ext>
              </a:extLst>
            </p:cNvPr>
            <p:cNvSpPr txBox="1"/>
            <p:nvPr/>
          </p:nvSpPr>
          <p:spPr>
            <a:xfrm>
              <a:off x="4325302" y="3705806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13083B-426C-3497-2179-94B34FA210A0}"/>
                </a:ext>
              </a:extLst>
            </p:cNvPr>
            <p:cNvSpPr txBox="1"/>
            <p:nvPr/>
          </p:nvSpPr>
          <p:spPr>
            <a:xfrm>
              <a:off x="5380316" y="3288292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4F7C0-4E26-900A-7EEC-5E5D8BA68E44}"/>
                </a:ext>
              </a:extLst>
            </p:cNvPr>
            <p:cNvSpPr txBox="1"/>
            <p:nvPr/>
          </p:nvSpPr>
          <p:spPr>
            <a:xfrm>
              <a:off x="5951982" y="2533352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3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3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7847CF8-A2A7-01B5-303B-8559FDEDDDB7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4807271" y="4010206"/>
              <a:ext cx="120413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1687005-3F5D-11A5-D015-0A9A8BA33B54}"/>
                </a:ext>
              </a:extLst>
            </p:cNvPr>
            <p:cNvCxnSpPr>
              <a:cxnSpLocks/>
              <a:stCxn id="22" idx="4"/>
            </p:cNvCxnSpPr>
            <p:nvPr/>
          </p:nvCxnSpPr>
          <p:spPr>
            <a:xfrm>
              <a:off x="6011410" y="3654286"/>
              <a:ext cx="0" cy="35592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B3C3F74-AF94-4063-1DEC-B453CE1A680D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6676823" y="2841221"/>
              <a:ext cx="0" cy="73324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B8F8544D-C8DF-6645-8747-D627DC5F5C7C}"/>
                </a:ext>
              </a:extLst>
            </p:cNvPr>
            <p:cNvCxnSpPr>
              <a:stCxn id="22" idx="6"/>
            </p:cNvCxnSpPr>
            <p:nvPr/>
          </p:nvCxnSpPr>
          <p:spPr>
            <a:xfrm>
              <a:off x="6091233" y="3574463"/>
              <a:ext cx="58559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BCB13D0-AD67-FA1B-7887-297649BDF99C}"/>
                </a:ext>
              </a:extLst>
            </p:cNvPr>
            <p:cNvSpPr txBox="1"/>
            <p:nvPr/>
          </p:nvSpPr>
          <p:spPr>
            <a:xfrm>
              <a:off x="5092551" y="4014843"/>
              <a:ext cx="72484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(x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-x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1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CB4E6B5-A282-F448-2375-3190DB319C0A}"/>
                </a:ext>
              </a:extLst>
            </p:cNvPr>
            <p:cNvSpPr txBox="1"/>
            <p:nvPr/>
          </p:nvSpPr>
          <p:spPr>
            <a:xfrm>
              <a:off x="5880625" y="3788756"/>
              <a:ext cx="72484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(y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-y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1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1A0189C-4872-CA76-3029-93C82130FF09}"/>
                </a:ext>
              </a:extLst>
            </p:cNvPr>
            <p:cNvSpPr txBox="1"/>
            <p:nvPr/>
          </p:nvSpPr>
          <p:spPr>
            <a:xfrm>
              <a:off x="5968249" y="3385557"/>
              <a:ext cx="72484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(x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3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-x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1FFA9D-1EAB-41CC-D33F-D4F6FBA1F57A}"/>
                </a:ext>
              </a:extLst>
            </p:cNvPr>
            <p:cNvSpPr txBox="1"/>
            <p:nvPr/>
          </p:nvSpPr>
          <p:spPr>
            <a:xfrm>
              <a:off x="6584031" y="3117468"/>
              <a:ext cx="72484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(y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3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-y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6D60A37-B749-EEE2-7025-811AB5A0B1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7448" y="3784309"/>
              <a:ext cx="664545" cy="228216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9C6DB56-5EFD-BC6F-57E9-AAAE2D99CC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1993" y="3568822"/>
              <a:ext cx="625750" cy="21489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488E4A0-5E34-706B-D35A-7B8B5078E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1162" y="3107713"/>
              <a:ext cx="384467" cy="46443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CB4A004-5CC9-A646-E637-0641C30F1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7001" y="2764531"/>
              <a:ext cx="276279" cy="33374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598ED3D9-50B2-10E7-8500-18CB4B6F7F1A}"/>
                </a:ext>
              </a:extLst>
            </p:cNvPr>
            <p:cNvGrpSpPr/>
            <p:nvPr/>
          </p:nvGrpSpPr>
          <p:grpSpPr>
            <a:xfrm>
              <a:off x="4883989" y="3404864"/>
              <a:ext cx="724841" cy="349511"/>
              <a:chOff x="572119" y="3179578"/>
              <a:chExt cx="724841" cy="349511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E3A25E3-F28C-FD98-406A-DB4E6F13F7E9}"/>
                  </a:ext>
                </a:extLst>
              </p:cNvPr>
              <p:cNvSpPr txBox="1"/>
              <p:nvPr/>
            </p:nvSpPr>
            <p:spPr>
              <a:xfrm>
                <a:off x="572119" y="3367506"/>
                <a:ext cx="724841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/>
                  <a:t>(x</a:t>
                </a:r>
                <a:r>
                  <a:rPr lang="en-US" altLang="ko-KR" sz="1050" baseline="-25000" dirty="0"/>
                  <a:t>2</a:t>
                </a:r>
                <a:r>
                  <a:rPr lang="en-US" altLang="ko-KR" sz="1050" dirty="0"/>
                  <a:t>-x</a:t>
                </a:r>
                <a:r>
                  <a:rPr lang="en-US" altLang="ko-KR" sz="1050" baseline="-25000" dirty="0"/>
                  <a:t>1</a:t>
                </a:r>
                <a:r>
                  <a:rPr lang="en-US" altLang="ko-KR" sz="1050" dirty="0"/>
                  <a:t>)</a:t>
                </a:r>
                <a:endParaRPr lang="ko-KR" altLang="en-US" sz="900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F6DE416-3F78-7C54-EFEC-2918CE9506AF}"/>
                  </a:ext>
                </a:extLst>
              </p:cNvPr>
              <p:cNvSpPr txBox="1"/>
              <p:nvPr/>
            </p:nvSpPr>
            <p:spPr>
              <a:xfrm>
                <a:off x="572119" y="3179578"/>
                <a:ext cx="724841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/>
                  <a:t>(y</a:t>
                </a:r>
                <a:r>
                  <a:rPr lang="en-US" altLang="ko-KR" sz="1050" baseline="-25000" dirty="0"/>
                  <a:t>2</a:t>
                </a:r>
                <a:r>
                  <a:rPr lang="en-US" altLang="ko-KR" sz="1050" dirty="0"/>
                  <a:t>-y</a:t>
                </a:r>
                <a:r>
                  <a:rPr lang="en-US" altLang="ko-KR" sz="1050" baseline="-25000" dirty="0"/>
                  <a:t>1</a:t>
                </a:r>
                <a:r>
                  <a:rPr lang="en-US" altLang="ko-KR" sz="1050" dirty="0"/>
                  <a:t>)</a:t>
                </a:r>
                <a:endParaRPr lang="ko-KR" altLang="en-US" sz="900" dirty="0"/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5267A63C-A4A8-D18A-8A78-BDF1E528F0EC}"/>
                  </a:ext>
                </a:extLst>
              </p:cNvPr>
              <p:cNvCxnSpPr/>
              <p:nvPr/>
            </p:nvCxnSpPr>
            <p:spPr>
              <a:xfrm>
                <a:off x="717113" y="3367003"/>
                <a:ext cx="434852" cy="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8E8EA5F5-32E4-4295-6A1A-9FB8DE325BE0}"/>
                </a:ext>
              </a:extLst>
            </p:cNvPr>
            <p:cNvGrpSpPr/>
            <p:nvPr/>
          </p:nvGrpSpPr>
          <p:grpSpPr>
            <a:xfrm>
              <a:off x="5764190" y="2824396"/>
              <a:ext cx="724841" cy="349511"/>
              <a:chOff x="1452320" y="2599110"/>
              <a:chExt cx="724841" cy="349511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0713133-6AAB-ADD1-07FE-D8562F0BCDA0}"/>
                  </a:ext>
                </a:extLst>
              </p:cNvPr>
              <p:cNvSpPr txBox="1"/>
              <p:nvPr/>
            </p:nvSpPr>
            <p:spPr>
              <a:xfrm>
                <a:off x="1452320" y="2787038"/>
                <a:ext cx="724841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>
                    <a:solidFill>
                      <a:srgbClr val="FF0000"/>
                    </a:solidFill>
                  </a:rPr>
                  <a:t>(x</a:t>
                </a:r>
                <a:r>
                  <a:rPr lang="en-US" altLang="ko-KR" sz="1050" baseline="-25000" dirty="0">
                    <a:solidFill>
                      <a:srgbClr val="FF0000"/>
                    </a:solidFill>
                  </a:rPr>
                  <a:t>3</a:t>
                </a:r>
                <a:r>
                  <a:rPr lang="en-US" altLang="ko-KR" sz="1050" dirty="0">
                    <a:solidFill>
                      <a:srgbClr val="FF0000"/>
                    </a:solidFill>
                  </a:rPr>
                  <a:t>-x</a:t>
                </a:r>
                <a:r>
                  <a:rPr lang="en-US" altLang="ko-KR" sz="1050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ko-KR" sz="1050" dirty="0">
                    <a:solidFill>
                      <a:srgbClr val="FF0000"/>
                    </a:solidFill>
                  </a:rPr>
                  <a:t>)</a:t>
                </a:r>
                <a:endParaRPr lang="ko-KR" altLang="en-US" sz="9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DB24925-198D-5243-6C89-519C513B872E}"/>
                  </a:ext>
                </a:extLst>
              </p:cNvPr>
              <p:cNvSpPr txBox="1"/>
              <p:nvPr/>
            </p:nvSpPr>
            <p:spPr>
              <a:xfrm>
                <a:off x="1452320" y="2599110"/>
                <a:ext cx="724841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>
                    <a:solidFill>
                      <a:srgbClr val="FF0000"/>
                    </a:solidFill>
                  </a:rPr>
                  <a:t>(y</a:t>
                </a:r>
                <a:r>
                  <a:rPr lang="en-US" altLang="ko-KR" sz="1050" baseline="-25000" dirty="0">
                    <a:solidFill>
                      <a:srgbClr val="FF0000"/>
                    </a:solidFill>
                  </a:rPr>
                  <a:t>3</a:t>
                </a:r>
                <a:r>
                  <a:rPr lang="en-US" altLang="ko-KR" sz="1050" dirty="0">
                    <a:solidFill>
                      <a:srgbClr val="FF0000"/>
                    </a:solidFill>
                  </a:rPr>
                  <a:t>-y</a:t>
                </a:r>
                <a:r>
                  <a:rPr lang="en-US" altLang="ko-KR" sz="1050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ko-KR" sz="1050" dirty="0">
                    <a:solidFill>
                      <a:srgbClr val="FF0000"/>
                    </a:solidFill>
                  </a:rPr>
                  <a:t>)</a:t>
                </a:r>
                <a:endParaRPr lang="ko-KR" altLang="en-US" sz="9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EFAB5E98-3B94-0B8A-789A-861D92F3C93A}"/>
                  </a:ext>
                </a:extLst>
              </p:cNvPr>
              <p:cNvCxnSpPr/>
              <p:nvPr/>
            </p:nvCxnSpPr>
            <p:spPr>
              <a:xfrm>
                <a:off x="1597314" y="2786535"/>
                <a:ext cx="43485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4347C7E-BA2B-19E1-2E19-5AFF46EE6494}"/>
                </a:ext>
              </a:extLst>
            </p:cNvPr>
            <p:cNvSpPr/>
            <p:nvPr/>
          </p:nvSpPr>
          <p:spPr>
            <a:xfrm>
              <a:off x="4325302" y="2459438"/>
              <a:ext cx="2983570" cy="214318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E52D0BE-7A3C-45A9-6C9A-F0AB517F2944}"/>
                </a:ext>
              </a:extLst>
            </p:cNvPr>
            <p:cNvSpPr txBox="1"/>
            <p:nvPr/>
          </p:nvSpPr>
          <p:spPr>
            <a:xfrm>
              <a:off x="4542552" y="4263300"/>
              <a:ext cx="2549069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600" dirty="0">
                  <a:solidFill>
                    <a:schemeClr val="tx1"/>
                  </a:solidFill>
                </a:rPr>
                <a:t>&lt; 3-points Orientation &gt;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8078DFE-311F-FF20-DD0B-70692F4D5EF0}"/>
              </a:ext>
            </a:extLst>
          </p:cNvPr>
          <p:cNvGrpSpPr/>
          <p:nvPr/>
        </p:nvGrpSpPr>
        <p:grpSpPr>
          <a:xfrm>
            <a:off x="4352486" y="5180359"/>
            <a:ext cx="5400597" cy="1414399"/>
            <a:chOff x="4356529" y="4724750"/>
            <a:chExt cx="5400597" cy="1414399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DFFB935E-6BFA-35D5-01AA-19030FF8C09E}"/>
                </a:ext>
              </a:extLst>
            </p:cNvPr>
            <p:cNvGrpSpPr/>
            <p:nvPr/>
          </p:nvGrpSpPr>
          <p:grpSpPr>
            <a:xfrm>
              <a:off x="4356529" y="4724750"/>
              <a:ext cx="1397884" cy="356407"/>
              <a:chOff x="210046" y="4561964"/>
              <a:chExt cx="1397884" cy="356407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EA95E638-C8A8-AD1E-A5C7-6DF4090E2C78}"/>
                  </a:ext>
                </a:extLst>
              </p:cNvPr>
              <p:cNvGrpSpPr/>
              <p:nvPr/>
            </p:nvGrpSpPr>
            <p:grpSpPr>
              <a:xfrm>
                <a:off x="210046" y="4568860"/>
                <a:ext cx="724841" cy="349511"/>
                <a:chOff x="572119" y="3179578"/>
                <a:chExt cx="724841" cy="349511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F462B9D-9A3D-0F18-557A-BF29798EDCB8}"/>
                    </a:ext>
                  </a:extLst>
                </p:cNvPr>
                <p:cNvSpPr txBox="1"/>
                <p:nvPr/>
              </p:nvSpPr>
              <p:spPr>
                <a:xfrm>
                  <a:off x="572119" y="3367506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(x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-x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C20EED5-D2CA-EFEE-E575-EE7D1A942712}"/>
                    </a:ext>
                  </a:extLst>
                </p:cNvPr>
                <p:cNvSpPr txBox="1"/>
                <p:nvPr/>
              </p:nvSpPr>
              <p:spPr>
                <a:xfrm>
                  <a:off x="572119" y="317957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(y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-y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E995B12-2605-1C26-569F-CCB503CBB835}"/>
                    </a:ext>
                  </a:extLst>
                </p:cNvPr>
                <p:cNvCxnSpPr/>
                <p:nvPr/>
              </p:nvCxnSpPr>
              <p:spPr>
                <a:xfrm>
                  <a:off x="717113" y="3367003"/>
                  <a:ext cx="434852" cy="0"/>
                </a:xfrm>
                <a:prstGeom prst="line">
                  <a:avLst/>
                </a:prstGeom>
                <a:ln w="1905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4FEA79F4-EC8D-83B0-27C1-05F34D59AC7F}"/>
                  </a:ext>
                </a:extLst>
              </p:cNvPr>
              <p:cNvGrpSpPr/>
              <p:nvPr/>
            </p:nvGrpSpPr>
            <p:grpSpPr>
              <a:xfrm>
                <a:off x="883089" y="4561964"/>
                <a:ext cx="724841" cy="349511"/>
                <a:chOff x="1452320" y="2599110"/>
                <a:chExt cx="724841" cy="349511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9E77BDA-E10F-D9F2-D6D1-AD2998BD6037}"/>
                    </a:ext>
                  </a:extLst>
                </p:cNvPr>
                <p:cNvSpPr txBox="1"/>
                <p:nvPr/>
              </p:nvSpPr>
              <p:spPr>
                <a:xfrm>
                  <a:off x="1452320" y="278703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B64D6E2-E141-D338-5B96-AD40DE82A343}"/>
                    </a:ext>
                  </a:extLst>
                </p:cNvPr>
                <p:cNvSpPr txBox="1"/>
                <p:nvPr/>
              </p:nvSpPr>
              <p:spPr>
                <a:xfrm>
                  <a:off x="1452320" y="2599110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F44A2EAE-E5C0-4932-D30C-ECE414386FC6}"/>
                    </a:ext>
                  </a:extLst>
                </p:cNvPr>
                <p:cNvCxnSpPr/>
                <p:nvPr/>
              </p:nvCxnSpPr>
              <p:spPr>
                <a:xfrm>
                  <a:off x="1597314" y="2786535"/>
                  <a:ext cx="43485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704D661-0222-9A2A-575F-A665227EC864}"/>
                  </a:ext>
                </a:extLst>
              </p:cNvPr>
              <p:cNvSpPr txBox="1"/>
              <p:nvPr/>
            </p:nvSpPr>
            <p:spPr>
              <a:xfrm>
                <a:off x="778157" y="4663248"/>
                <a:ext cx="262438" cy="18607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dirty="0">
                    <a:solidFill>
                      <a:schemeClr val="tx1"/>
                    </a:solidFill>
                  </a:rPr>
                  <a:t>=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13DACD31-8C66-224A-29CC-2CEEB1B1D7F1}"/>
                </a:ext>
              </a:extLst>
            </p:cNvPr>
            <p:cNvGrpSpPr/>
            <p:nvPr/>
          </p:nvGrpSpPr>
          <p:grpSpPr>
            <a:xfrm>
              <a:off x="4356529" y="5253746"/>
              <a:ext cx="1397884" cy="356407"/>
              <a:chOff x="215572" y="5093934"/>
              <a:chExt cx="1397884" cy="356407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19F50398-EEE5-9DBB-9385-AE1A7D25F875}"/>
                  </a:ext>
                </a:extLst>
              </p:cNvPr>
              <p:cNvGrpSpPr/>
              <p:nvPr/>
            </p:nvGrpSpPr>
            <p:grpSpPr>
              <a:xfrm>
                <a:off x="215572" y="5100830"/>
                <a:ext cx="724841" cy="349511"/>
                <a:chOff x="572119" y="3179578"/>
                <a:chExt cx="724841" cy="349511"/>
              </a:xfrm>
            </p:grpSpPr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9553004-957B-37F8-98C9-57D833AECCB0}"/>
                    </a:ext>
                  </a:extLst>
                </p:cNvPr>
                <p:cNvSpPr txBox="1"/>
                <p:nvPr/>
              </p:nvSpPr>
              <p:spPr>
                <a:xfrm>
                  <a:off x="572119" y="3367506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(x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-x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944D6C27-88B4-90F5-6626-C4BE57B7F7E4}"/>
                    </a:ext>
                  </a:extLst>
                </p:cNvPr>
                <p:cNvSpPr txBox="1"/>
                <p:nvPr/>
              </p:nvSpPr>
              <p:spPr>
                <a:xfrm>
                  <a:off x="572119" y="317957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(y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-y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CB37C6DE-D09F-65FC-85DD-B704891481DD}"/>
                    </a:ext>
                  </a:extLst>
                </p:cNvPr>
                <p:cNvCxnSpPr/>
                <p:nvPr/>
              </p:nvCxnSpPr>
              <p:spPr>
                <a:xfrm>
                  <a:off x="717113" y="3367003"/>
                  <a:ext cx="434852" cy="0"/>
                </a:xfrm>
                <a:prstGeom prst="line">
                  <a:avLst/>
                </a:prstGeom>
                <a:ln w="1905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16E3692-812F-7E09-8DDC-695CA79DA52D}"/>
                  </a:ext>
                </a:extLst>
              </p:cNvPr>
              <p:cNvGrpSpPr/>
              <p:nvPr/>
            </p:nvGrpSpPr>
            <p:grpSpPr>
              <a:xfrm>
                <a:off x="888615" y="5093934"/>
                <a:ext cx="724841" cy="349511"/>
                <a:chOff x="1452320" y="2599110"/>
                <a:chExt cx="724841" cy="349511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A510A22D-1966-0853-BA82-0BB934DD47EA}"/>
                    </a:ext>
                  </a:extLst>
                </p:cNvPr>
                <p:cNvSpPr txBox="1"/>
                <p:nvPr/>
              </p:nvSpPr>
              <p:spPr>
                <a:xfrm>
                  <a:off x="1452320" y="278703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750503D-3B15-886B-2661-BDC2C0B1700D}"/>
                    </a:ext>
                  </a:extLst>
                </p:cNvPr>
                <p:cNvSpPr txBox="1"/>
                <p:nvPr/>
              </p:nvSpPr>
              <p:spPr>
                <a:xfrm>
                  <a:off x="1452320" y="2599110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44FA522A-D509-7D63-E602-DC09B1E1E6EF}"/>
                    </a:ext>
                  </a:extLst>
                </p:cNvPr>
                <p:cNvCxnSpPr/>
                <p:nvPr/>
              </p:nvCxnSpPr>
              <p:spPr>
                <a:xfrm>
                  <a:off x="1597314" y="2786535"/>
                  <a:ext cx="43485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80D3A-183A-5011-169B-21ADE80B8BD1}"/>
                  </a:ext>
                </a:extLst>
              </p:cNvPr>
              <p:cNvSpPr txBox="1"/>
              <p:nvPr/>
            </p:nvSpPr>
            <p:spPr>
              <a:xfrm>
                <a:off x="783683" y="5195218"/>
                <a:ext cx="262438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>
                    <a:solidFill>
                      <a:schemeClr val="tx1"/>
                    </a:solidFill>
                  </a:rPr>
                  <a:t>&gt;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41ABF04-A447-EABD-DBC3-3823157129CC}"/>
                </a:ext>
              </a:extLst>
            </p:cNvPr>
            <p:cNvGrpSpPr/>
            <p:nvPr/>
          </p:nvGrpSpPr>
          <p:grpSpPr>
            <a:xfrm>
              <a:off x="4356529" y="5782742"/>
              <a:ext cx="1397884" cy="356407"/>
              <a:chOff x="215572" y="5093934"/>
              <a:chExt cx="1397884" cy="356407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65844DA7-8E3C-A1D1-9CBA-BE352505BF58}"/>
                  </a:ext>
                </a:extLst>
              </p:cNvPr>
              <p:cNvGrpSpPr/>
              <p:nvPr/>
            </p:nvGrpSpPr>
            <p:grpSpPr>
              <a:xfrm>
                <a:off x="215572" y="5100830"/>
                <a:ext cx="724841" cy="349511"/>
                <a:chOff x="572119" y="3179578"/>
                <a:chExt cx="724841" cy="349511"/>
              </a:xfrm>
            </p:grpSpPr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5AD9649-D68B-4568-0B6F-066AE771EF94}"/>
                    </a:ext>
                  </a:extLst>
                </p:cNvPr>
                <p:cNvSpPr txBox="1"/>
                <p:nvPr/>
              </p:nvSpPr>
              <p:spPr>
                <a:xfrm>
                  <a:off x="572119" y="3367506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(x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-x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8ED6DD1-35D8-8BDB-3D75-EB21BA99E8A8}"/>
                    </a:ext>
                  </a:extLst>
                </p:cNvPr>
                <p:cNvSpPr txBox="1"/>
                <p:nvPr/>
              </p:nvSpPr>
              <p:spPr>
                <a:xfrm>
                  <a:off x="572119" y="317957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(y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-y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76594267-DC82-00A8-142D-47A10E58F9DA}"/>
                    </a:ext>
                  </a:extLst>
                </p:cNvPr>
                <p:cNvCxnSpPr/>
                <p:nvPr/>
              </p:nvCxnSpPr>
              <p:spPr>
                <a:xfrm>
                  <a:off x="717113" y="3367003"/>
                  <a:ext cx="434852" cy="0"/>
                </a:xfrm>
                <a:prstGeom prst="line">
                  <a:avLst/>
                </a:prstGeom>
                <a:ln w="1905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3DA65A1E-FCB8-00F8-6E72-72DEF5F99B06}"/>
                  </a:ext>
                </a:extLst>
              </p:cNvPr>
              <p:cNvGrpSpPr/>
              <p:nvPr/>
            </p:nvGrpSpPr>
            <p:grpSpPr>
              <a:xfrm>
                <a:off x="888615" y="5093934"/>
                <a:ext cx="724841" cy="349511"/>
                <a:chOff x="1452320" y="2599110"/>
                <a:chExt cx="724841" cy="349511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266EA48-62A4-0F0A-2852-E0F5FFB3873A}"/>
                    </a:ext>
                  </a:extLst>
                </p:cNvPr>
                <p:cNvSpPr txBox="1"/>
                <p:nvPr/>
              </p:nvSpPr>
              <p:spPr>
                <a:xfrm>
                  <a:off x="1452320" y="278703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B1238E1A-50BF-F682-3E7B-642F1941A0BC}"/>
                    </a:ext>
                  </a:extLst>
                </p:cNvPr>
                <p:cNvSpPr txBox="1"/>
                <p:nvPr/>
              </p:nvSpPr>
              <p:spPr>
                <a:xfrm>
                  <a:off x="1452320" y="2599110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1DB2E228-9168-E596-54D5-4DAF425EB501}"/>
                    </a:ext>
                  </a:extLst>
                </p:cNvPr>
                <p:cNvCxnSpPr/>
                <p:nvPr/>
              </p:nvCxnSpPr>
              <p:spPr>
                <a:xfrm>
                  <a:off x="1597314" y="2786535"/>
                  <a:ext cx="43485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8F7BE14-9E47-0FB1-BCA4-09D84132C295}"/>
                  </a:ext>
                </a:extLst>
              </p:cNvPr>
              <p:cNvSpPr txBox="1"/>
              <p:nvPr/>
            </p:nvSpPr>
            <p:spPr>
              <a:xfrm>
                <a:off x="783683" y="5195218"/>
                <a:ext cx="262438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>
                    <a:solidFill>
                      <a:schemeClr val="tx1"/>
                    </a:solidFill>
                  </a:rPr>
                  <a:t>&lt;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2FAF635-81EB-6F25-E075-D4C036C6B33C}"/>
                </a:ext>
              </a:extLst>
            </p:cNvPr>
            <p:cNvSpPr txBox="1"/>
            <p:nvPr/>
          </p:nvSpPr>
          <p:spPr>
            <a:xfrm>
              <a:off x="5685868" y="4860564"/>
              <a:ext cx="262438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B20585C-0DEE-C414-90C5-8ADDD255D3F0}"/>
                </a:ext>
              </a:extLst>
            </p:cNvPr>
            <p:cNvSpPr txBox="1"/>
            <p:nvPr/>
          </p:nvSpPr>
          <p:spPr>
            <a:xfrm>
              <a:off x="5685868" y="5360779"/>
              <a:ext cx="262438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24331C3-BB6E-C6EF-AF8D-E918200CED25}"/>
                </a:ext>
              </a:extLst>
            </p:cNvPr>
            <p:cNvSpPr txBox="1"/>
            <p:nvPr/>
          </p:nvSpPr>
          <p:spPr>
            <a:xfrm>
              <a:off x="5685868" y="5876455"/>
              <a:ext cx="262438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B198E2E-C4B1-ACF6-EFA3-22FD2AECA1E3}"/>
                </a:ext>
              </a:extLst>
            </p:cNvPr>
            <p:cNvSpPr txBox="1"/>
            <p:nvPr/>
          </p:nvSpPr>
          <p:spPr>
            <a:xfrm>
              <a:off x="5968249" y="4846734"/>
              <a:ext cx="3515409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rgbClr val="FF0000"/>
                  </a:solidFill>
                </a:rPr>
                <a:t>(x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(y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-y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 </a:t>
              </a:r>
              <a:r>
                <a:rPr lang="en-US" altLang="ko-KR" sz="1050" dirty="0">
                  <a:solidFill>
                    <a:schemeClr val="tx1"/>
                  </a:solidFill>
                </a:rPr>
                <a:t>- </a:t>
              </a:r>
              <a:r>
                <a:rPr lang="en-US" altLang="ko-KR" sz="1050" dirty="0">
                  <a:solidFill>
                    <a:srgbClr val="FF0000"/>
                  </a:solidFill>
                </a:rPr>
                <a:t>(y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(x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-x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</a:t>
              </a:r>
              <a:r>
                <a:rPr lang="en-US" altLang="ko-KR" sz="1050" dirty="0">
                  <a:solidFill>
                    <a:schemeClr val="tx1"/>
                  </a:solidFill>
                </a:rPr>
                <a:t> = 0 </a:t>
              </a:r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 Collinear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F4CB8DD-C9C5-E12F-B0AB-6B73C0FDB714}"/>
                </a:ext>
              </a:extLst>
            </p:cNvPr>
            <p:cNvSpPr txBox="1"/>
            <p:nvPr/>
          </p:nvSpPr>
          <p:spPr>
            <a:xfrm>
              <a:off x="5948306" y="5359939"/>
              <a:ext cx="363965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rgbClr val="FF0000"/>
                  </a:solidFill>
                </a:rPr>
                <a:t>(x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(y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-y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 </a:t>
              </a:r>
              <a:r>
                <a:rPr lang="en-US" altLang="ko-KR" sz="1050" dirty="0">
                  <a:solidFill>
                    <a:schemeClr val="tx1"/>
                  </a:solidFill>
                </a:rPr>
                <a:t>- </a:t>
              </a:r>
              <a:r>
                <a:rPr lang="en-US" altLang="ko-KR" sz="1050" dirty="0">
                  <a:solidFill>
                    <a:srgbClr val="FF0000"/>
                  </a:solidFill>
                </a:rPr>
                <a:t>(y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(x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-x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</a:t>
              </a:r>
              <a:r>
                <a:rPr lang="en-US" altLang="ko-KR" sz="1050" dirty="0">
                  <a:solidFill>
                    <a:schemeClr val="tx1"/>
                  </a:solidFill>
                </a:rPr>
                <a:t> &gt; 0 </a:t>
              </a:r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 Clockwise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0044A7C-1708-F2D8-482E-952AD310CF97}"/>
                </a:ext>
              </a:extLst>
            </p:cNvPr>
            <p:cNvSpPr txBox="1"/>
            <p:nvPr/>
          </p:nvSpPr>
          <p:spPr>
            <a:xfrm>
              <a:off x="5948305" y="5884026"/>
              <a:ext cx="380882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rgbClr val="FF0000"/>
                  </a:solidFill>
                </a:rPr>
                <a:t>(x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(y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-y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 </a:t>
              </a:r>
              <a:r>
                <a:rPr lang="en-US" altLang="ko-KR" sz="1050" dirty="0">
                  <a:solidFill>
                    <a:schemeClr val="tx1"/>
                  </a:solidFill>
                </a:rPr>
                <a:t>- </a:t>
              </a:r>
              <a:r>
                <a:rPr lang="en-US" altLang="ko-KR" sz="1050" dirty="0">
                  <a:solidFill>
                    <a:srgbClr val="FF0000"/>
                  </a:solidFill>
                </a:rPr>
                <a:t>(y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(x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-x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</a:t>
              </a:r>
              <a:r>
                <a:rPr lang="en-US" altLang="ko-KR" sz="1050" dirty="0">
                  <a:solidFill>
                    <a:schemeClr val="tx1"/>
                  </a:solidFill>
                </a:rPr>
                <a:t> &lt; 0 </a:t>
              </a:r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 Counterclockwise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1" name="그림 130">
            <a:extLst>
              <a:ext uri="{FF2B5EF4-FFF2-40B4-BE49-F238E27FC236}">
                <a16:creationId xmlns:a16="http://schemas.microsoft.com/office/drawing/2014/main" id="{C7718BB6-B5C4-B36A-FA03-6AEBD74E5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91" y="3609585"/>
            <a:ext cx="3744177" cy="1799872"/>
          </a:xfrm>
          <a:prstGeom prst="rect">
            <a:avLst/>
          </a:prstGeom>
        </p:spPr>
      </p:pic>
      <p:graphicFrame>
        <p:nvGraphicFramePr>
          <p:cNvPr id="136" name="표 135">
            <a:extLst>
              <a:ext uri="{FF2B5EF4-FFF2-40B4-BE49-F238E27FC236}">
                <a16:creationId xmlns:a16="http://schemas.microsoft.com/office/drawing/2014/main" id="{0F748E88-ECC1-17D3-3D51-517368C33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032025"/>
              </p:ext>
            </p:extLst>
          </p:nvPr>
        </p:nvGraphicFramePr>
        <p:xfrm>
          <a:off x="8935552" y="2245828"/>
          <a:ext cx="314198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1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Point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orientation(Point p1, Point p2, Point p3){</a:t>
                      </a:r>
                      <a:r>
                        <a:rPr lang="en-US" altLang="ko-KR" sz="7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(p2.y - p1.y) * (p3.x - p2.x) - (p2.x - p1.x) * (p3.y - p2.y);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 ? 1 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p1 = { 0, 0 }, p2 = { 4, 4 }, p3 = { 1, 2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 = orientation(p1, p2, p3);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"Linear";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(o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"Clockwise";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CounterClockwise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37" name="TextBox 136">
            <a:extLst>
              <a:ext uri="{FF2B5EF4-FFF2-40B4-BE49-F238E27FC236}">
                <a16:creationId xmlns:a16="http://schemas.microsoft.com/office/drawing/2014/main" id="{37F67DF9-2385-B802-AAED-D21C9BED398D}"/>
              </a:ext>
            </a:extLst>
          </p:cNvPr>
          <p:cNvSpPr txBox="1"/>
          <p:nvPr/>
        </p:nvSpPr>
        <p:spPr>
          <a:xfrm>
            <a:off x="4352486" y="4897222"/>
            <a:ext cx="4769476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- 3-Points Orientation’s </a:t>
            </a:r>
            <a:r>
              <a:rPr lang="en-US" altLang="ko-KR" sz="1050" dirty="0">
                <a:solidFill>
                  <a:srgbClr val="FF0000"/>
                </a:solidFill>
              </a:rPr>
              <a:t>type is 3</a:t>
            </a:r>
            <a:r>
              <a:rPr lang="en-US" altLang="ko-KR" sz="1050" dirty="0">
                <a:solidFill>
                  <a:schemeClr val="tx1"/>
                </a:solidFill>
              </a:rPr>
              <a:t>(collinear, clockwise, counterclockwise)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71211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60C57-4B3B-6030-F644-34B6AD9E3283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E802CE-9167-F9F5-E621-DCA2832097C2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CECBFAC-8C25-C5C6-794C-DFF76EEB5C4D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4A8BED-5A7F-39F9-46DE-C08A9AE9F43D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8773227-C301-D9A8-7681-5285D0909554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379F04-A861-A2C7-59E5-82212C38D02E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55A3866-A538-EFD1-D0C6-93BE641B6E6B}"/>
              </a:ext>
            </a:extLst>
          </p:cNvPr>
          <p:cNvGrpSpPr/>
          <p:nvPr/>
        </p:nvGrpSpPr>
        <p:grpSpPr>
          <a:xfrm>
            <a:off x="304800" y="1035736"/>
            <a:ext cx="5951339" cy="4909315"/>
            <a:chOff x="6096000" y="866043"/>
            <a:chExt cx="5951339" cy="4909315"/>
          </a:xfrm>
        </p:grpSpPr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C6B11514-FCF0-86EC-DC9B-7A1E3A242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52137" y="866043"/>
              <a:ext cx="4421313" cy="3213193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30F2A5F0-26D5-4EAD-E1A9-416DB646C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28350" y="3973317"/>
              <a:ext cx="4343900" cy="109917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3B0E67-8958-FC08-3375-B423650A5C56}"/>
                </a:ext>
              </a:extLst>
            </p:cNvPr>
            <p:cNvSpPr txBox="1"/>
            <p:nvPr/>
          </p:nvSpPr>
          <p:spPr>
            <a:xfrm>
              <a:off x="7327406" y="5096225"/>
              <a:ext cx="3145787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600" dirty="0">
                  <a:solidFill>
                    <a:schemeClr val="tx1"/>
                  </a:solidFill>
                </a:rPr>
                <a:t>&lt; Intersection of 2 Lines &gt;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FE341F-1D3C-03DC-313F-E73E58F3D33D}"/>
                </a:ext>
              </a:extLst>
            </p:cNvPr>
            <p:cNvSpPr txBox="1"/>
            <p:nvPr/>
          </p:nvSpPr>
          <p:spPr>
            <a:xfrm>
              <a:off x="6096000" y="5403558"/>
              <a:ext cx="5951339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chemeClr val="tx1"/>
                  </a:solidFill>
                </a:rPr>
                <a:t>- Generally, if 2 lines </a:t>
              </a:r>
              <a:r>
                <a:rPr lang="en-US" altLang="ko-KR" sz="1050" dirty="0">
                  <a:solidFill>
                    <a:srgbClr val="FF0000"/>
                  </a:solidFill>
                </a:rPr>
                <a:t>intersects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/>
                <a:t>orientations are different </a:t>
              </a:r>
              <a:r>
                <a:rPr lang="en-US" altLang="ko-KR" sz="1050" dirty="0">
                  <a:solidFill>
                    <a:schemeClr val="tx1"/>
                  </a:solidFill>
                </a:rPr>
                <a:t>from one line to other line’s point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AD25A4-C118-0EDF-21D8-9AE9F6CFA3C6}"/>
                </a:ext>
              </a:extLst>
            </p:cNvPr>
            <p:cNvSpPr txBox="1"/>
            <p:nvPr/>
          </p:nvSpPr>
          <p:spPr>
            <a:xfrm>
              <a:off x="6096000" y="5613775"/>
              <a:ext cx="5712440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chemeClr val="tx1"/>
                  </a:solidFill>
                </a:rPr>
                <a:t>- if 2 lines are </a:t>
              </a:r>
              <a:r>
                <a:rPr lang="en-US" altLang="ko-KR" sz="1050" dirty="0">
                  <a:solidFill>
                    <a:srgbClr val="FF0000"/>
                  </a:solidFill>
                </a:rPr>
                <a:t>collinear and intersect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/>
                <a:t>x-project and y-project</a:t>
              </a:r>
              <a:r>
                <a:rPr lang="en-US" altLang="ko-KR" sz="1050" dirty="0">
                  <a:solidFill>
                    <a:schemeClr val="tx1"/>
                  </a:solidFill>
                </a:rPr>
                <a:t> of 2 lines </a:t>
              </a:r>
              <a:r>
                <a:rPr lang="en-US" altLang="ko-KR" sz="1050" dirty="0"/>
                <a:t>intersect</a:t>
              </a:r>
              <a:endParaRPr lang="ko-KR" altLang="en-US" sz="900" dirty="0"/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B228577-81C1-DA2F-301E-BA47D2CA3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948064"/>
              </p:ext>
            </p:extLst>
          </p:nvPr>
        </p:nvGraphicFramePr>
        <p:xfrm>
          <a:off x="6725395" y="1330359"/>
          <a:ext cx="4529455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9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Point{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y;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p, Point q, Point r){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orientation(Point p, Point q, Point r)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0)? 1: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doIntersect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p1, Point q1, Point p2, Point q2) {</a:t>
                      </a:r>
                      <a:r>
                        <a:rPr lang="en-US" altLang="ko-KR" sz="7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o1 = orientation(p1, q1, p2);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o2 = orientation(p1, q1, q2);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o3 = orientation(p2, q2, p1);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o4 = orientation(p2, q2, q1);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(o1 != o2 &amp;&amp; o3 != o4)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(o1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p2, q1))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(o2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q2, q1))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(o3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(p2, p1, q2))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(o4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(p2, q1, q2))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p1 = {10, 0}, q1 = {0, 10};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p2 = {0, 0}, q2 = {10, 10};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doIntersect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q1, p2, q2)?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p1 = {-5, -5}, q1 = {0, 0};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p2 = {1, 1}, q2 = {10, 10};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doIntersect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q1, p2, q2)?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58539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(3)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60C57-4B3B-6030-F644-34B6AD9E3283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E802CE-9167-F9F5-E621-DCA2832097C2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CECBFAC-8C25-C5C6-794C-DFF76EEB5C4D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4A8BED-5A7F-39F9-46DE-C08A9AE9F43D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8773227-C301-D9A8-7681-5285D0909554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379F04-A861-A2C7-59E5-82212C38D02E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B228577-81C1-DA2F-301E-BA47D2CA3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077783"/>
              </p:ext>
            </p:extLst>
          </p:nvPr>
        </p:nvGraphicFramePr>
        <p:xfrm>
          <a:off x="5726712" y="5358597"/>
          <a:ext cx="452945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9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(pair&lt;int, int&gt; p1, pair&lt;int, int&gt; 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pair&lt;int, int&gt; temp1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(p1.first-center.first, p1.second-center.second);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pair&lt;int, int&gt; temp2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(p2.first-center.first, p2.second-center.second);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one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two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if(one != two)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one &lt; two;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temp1.second * temp2.first &lt; temp2.second * temp1.first;// P's orientation &lt; Q's orientation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59BFA403-4401-88A9-1851-DB2D69EECFF1}"/>
              </a:ext>
            </a:extLst>
          </p:cNvPr>
          <p:cNvCxnSpPr>
            <a:cxnSpLocks/>
          </p:cNvCxnSpPr>
          <p:nvPr/>
        </p:nvCxnSpPr>
        <p:spPr>
          <a:xfrm>
            <a:off x="3284602" y="4147619"/>
            <a:ext cx="140152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488238E8-5A67-EA22-A8C1-84123615C8C5}"/>
              </a:ext>
            </a:extLst>
          </p:cNvPr>
          <p:cNvCxnSpPr>
            <a:cxnSpLocks/>
          </p:cNvCxnSpPr>
          <p:nvPr/>
        </p:nvCxnSpPr>
        <p:spPr>
          <a:xfrm rot="5400000">
            <a:off x="3276112" y="4163101"/>
            <a:ext cx="140152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DE3B45-F7EB-86E4-E1DA-9661DBB957F1}"/>
              </a:ext>
            </a:extLst>
          </p:cNvPr>
          <p:cNvSpPr/>
          <p:nvPr/>
        </p:nvSpPr>
        <p:spPr>
          <a:xfrm>
            <a:off x="316691" y="2994695"/>
            <a:ext cx="5231697" cy="3732244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1CA23D0A-9471-DEDC-87FA-5D0435B22643}"/>
              </a:ext>
            </a:extLst>
          </p:cNvPr>
          <p:cNvGrpSpPr/>
          <p:nvPr/>
        </p:nvGrpSpPr>
        <p:grpSpPr>
          <a:xfrm>
            <a:off x="701008" y="3435463"/>
            <a:ext cx="1628089" cy="1424851"/>
            <a:chOff x="701008" y="3435463"/>
            <a:chExt cx="1628089" cy="1424851"/>
          </a:xfrm>
        </p:grpSpPr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8092E934-7C5D-F0A6-2BA9-665BDDEBCB0B}"/>
                </a:ext>
              </a:extLst>
            </p:cNvPr>
            <p:cNvSpPr/>
            <p:nvPr/>
          </p:nvSpPr>
          <p:spPr>
            <a:xfrm>
              <a:off x="701008" y="4506577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217CC2FF-E721-1B66-9705-F06E87A7E4A8}"/>
                </a:ext>
              </a:extLst>
            </p:cNvPr>
            <p:cNvSpPr/>
            <p:nvPr/>
          </p:nvSpPr>
          <p:spPr>
            <a:xfrm>
              <a:off x="1292004" y="4739170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94FD02A4-469A-4582-F1CF-21D6A825F917}"/>
                </a:ext>
              </a:extLst>
            </p:cNvPr>
            <p:cNvSpPr/>
            <p:nvPr/>
          </p:nvSpPr>
          <p:spPr>
            <a:xfrm>
              <a:off x="927764" y="3723048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69783E04-CD9A-8DCA-A74A-C404C319B81C}"/>
                </a:ext>
              </a:extLst>
            </p:cNvPr>
            <p:cNvSpPr/>
            <p:nvPr/>
          </p:nvSpPr>
          <p:spPr>
            <a:xfrm>
              <a:off x="1575878" y="343546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F7EAC3E7-AF0F-AAA9-FEEB-CA0ED5E0AA4E}"/>
                </a:ext>
              </a:extLst>
            </p:cNvPr>
            <p:cNvSpPr/>
            <p:nvPr/>
          </p:nvSpPr>
          <p:spPr>
            <a:xfrm>
              <a:off x="2207953" y="3777345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F659C53A-185E-2E76-971A-2B534D823062}"/>
                </a:ext>
              </a:extLst>
            </p:cNvPr>
            <p:cNvSpPr/>
            <p:nvPr/>
          </p:nvSpPr>
          <p:spPr>
            <a:xfrm>
              <a:off x="2049112" y="4348537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2A1A8E29-E188-D9AF-451C-365F4BE04705}"/>
                </a:ext>
              </a:extLst>
            </p:cNvPr>
            <p:cNvCxnSpPr>
              <a:cxnSpLocks/>
              <a:endCxn id="162" idx="7"/>
            </p:cNvCxnSpPr>
            <p:nvPr/>
          </p:nvCxnSpPr>
          <p:spPr>
            <a:xfrm flipH="1">
              <a:off x="2152515" y="3898489"/>
              <a:ext cx="111122" cy="46778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699D045B-80D0-5E1A-320B-5A997B926F5E}"/>
                </a:ext>
              </a:extLst>
            </p:cNvPr>
            <p:cNvCxnSpPr>
              <a:cxnSpLocks/>
              <a:stCxn id="162" idx="3"/>
              <a:endCxn id="158" idx="6"/>
            </p:cNvCxnSpPr>
            <p:nvPr/>
          </p:nvCxnSpPr>
          <p:spPr>
            <a:xfrm flipH="1">
              <a:off x="1413148" y="4451940"/>
              <a:ext cx="653705" cy="34780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664A9E46-5D3B-79D2-3245-CE9ACE9335F4}"/>
                </a:ext>
              </a:extLst>
            </p:cNvPr>
            <p:cNvCxnSpPr>
              <a:cxnSpLocks/>
              <a:stCxn id="158" idx="2"/>
              <a:endCxn id="157" idx="5"/>
            </p:cNvCxnSpPr>
            <p:nvPr/>
          </p:nvCxnSpPr>
          <p:spPr>
            <a:xfrm flipH="1" flipV="1">
              <a:off x="804411" y="4609980"/>
              <a:ext cx="487593" cy="18976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046C4674-DCED-DEA4-300D-1F05EEB2EF01}"/>
                </a:ext>
              </a:extLst>
            </p:cNvPr>
            <p:cNvCxnSpPr>
              <a:cxnSpLocks/>
              <a:stCxn id="159" idx="3"/>
              <a:endCxn id="157" idx="0"/>
            </p:cNvCxnSpPr>
            <p:nvPr/>
          </p:nvCxnSpPr>
          <p:spPr>
            <a:xfrm flipH="1">
              <a:off x="761580" y="3826451"/>
              <a:ext cx="183925" cy="68012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B351E22-3D40-BFB5-3417-67BEFBF6C187}"/>
                </a:ext>
              </a:extLst>
            </p:cNvPr>
            <p:cNvCxnSpPr>
              <a:cxnSpLocks/>
              <a:stCxn id="160" idx="2"/>
              <a:endCxn id="159" idx="7"/>
            </p:cNvCxnSpPr>
            <p:nvPr/>
          </p:nvCxnSpPr>
          <p:spPr>
            <a:xfrm flipH="1">
              <a:off x="1031167" y="3496035"/>
              <a:ext cx="544711" cy="24475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6F02D5FD-7DCD-9EE4-667C-6099C9E47990}"/>
                </a:ext>
              </a:extLst>
            </p:cNvPr>
            <p:cNvCxnSpPr>
              <a:cxnSpLocks/>
              <a:stCxn id="161" idx="1"/>
              <a:endCxn id="160" idx="6"/>
            </p:cNvCxnSpPr>
            <p:nvPr/>
          </p:nvCxnSpPr>
          <p:spPr>
            <a:xfrm flipH="1" flipV="1">
              <a:off x="1697022" y="3496035"/>
              <a:ext cx="528672" cy="29905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5B12B959-E498-7DB8-68B9-A584F98577EF}"/>
                </a:ext>
              </a:extLst>
            </p:cNvPr>
            <p:cNvSpPr/>
            <p:nvPr/>
          </p:nvSpPr>
          <p:spPr>
            <a:xfrm>
              <a:off x="1441832" y="4076785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6" name="타원 185">
            <a:extLst>
              <a:ext uri="{FF2B5EF4-FFF2-40B4-BE49-F238E27FC236}">
                <a16:creationId xmlns:a16="http://schemas.microsoft.com/office/drawing/2014/main" id="{C1DB3E4C-71EE-9765-DA9D-3C092BA06830}"/>
              </a:ext>
            </a:extLst>
          </p:cNvPr>
          <p:cNvSpPr/>
          <p:nvPr/>
        </p:nvSpPr>
        <p:spPr>
          <a:xfrm>
            <a:off x="3924792" y="4087047"/>
            <a:ext cx="121144" cy="1211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9339DC10-82E1-077F-1873-1EBB218C51C3}"/>
              </a:ext>
            </a:extLst>
          </p:cNvPr>
          <p:cNvSpPr/>
          <p:nvPr/>
        </p:nvSpPr>
        <p:spPr>
          <a:xfrm>
            <a:off x="4355895" y="3735113"/>
            <a:ext cx="121144" cy="12114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A30C3A95-10E4-DEC0-8B44-464808D3B301}"/>
              </a:ext>
            </a:extLst>
          </p:cNvPr>
          <p:cNvSpPr/>
          <p:nvPr/>
        </p:nvSpPr>
        <p:spPr>
          <a:xfrm>
            <a:off x="3546550" y="3574983"/>
            <a:ext cx="121144" cy="12114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A01E7C0-C976-E7A3-B287-494E61E8FC63}"/>
              </a:ext>
            </a:extLst>
          </p:cNvPr>
          <p:cNvSpPr txBox="1"/>
          <p:nvPr/>
        </p:nvSpPr>
        <p:spPr>
          <a:xfrm>
            <a:off x="3203973" y="3273667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(x</a:t>
            </a:r>
            <a:r>
              <a:rPr lang="en-US" altLang="ko-KR" baseline="-25000" dirty="0">
                <a:solidFill>
                  <a:schemeClr val="tx1"/>
                </a:solidFill>
              </a:rPr>
              <a:t>1</a:t>
            </a:r>
            <a:r>
              <a:rPr lang="en-US" altLang="ko-KR" dirty="0">
                <a:solidFill>
                  <a:schemeClr val="tx1"/>
                </a:solidFill>
              </a:rPr>
              <a:t>, y</a:t>
            </a:r>
            <a:r>
              <a:rPr lang="en-US" altLang="ko-KR" baseline="-25000" dirty="0">
                <a:solidFill>
                  <a:schemeClr val="tx1"/>
                </a:solidFill>
              </a:rPr>
              <a:t>1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F6BE3BFD-A20C-A570-8E23-20F67FBF6ADA}"/>
              </a:ext>
            </a:extLst>
          </p:cNvPr>
          <p:cNvSpPr txBox="1"/>
          <p:nvPr/>
        </p:nvSpPr>
        <p:spPr>
          <a:xfrm>
            <a:off x="4370030" y="3511461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(x</a:t>
            </a:r>
            <a:r>
              <a:rPr lang="en-US" altLang="ko-KR" baseline="-25000" dirty="0">
                <a:solidFill>
                  <a:schemeClr val="tx1"/>
                </a:solidFill>
              </a:rPr>
              <a:t>2</a:t>
            </a:r>
            <a:r>
              <a:rPr lang="en-US" altLang="ko-KR" dirty="0">
                <a:solidFill>
                  <a:schemeClr val="tx1"/>
                </a:solidFill>
              </a:rPr>
              <a:t>, y</a:t>
            </a:r>
            <a:r>
              <a:rPr lang="en-US" altLang="ko-KR" baseline="-25000" dirty="0">
                <a:solidFill>
                  <a:schemeClr val="tx1"/>
                </a:solidFill>
              </a:rPr>
              <a:t>2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667F05DA-4A62-57C0-489B-658B257321CE}"/>
              </a:ext>
            </a:extLst>
          </p:cNvPr>
          <p:cNvCxnSpPr>
            <a:cxnSpLocks/>
          </p:cNvCxnSpPr>
          <p:nvPr/>
        </p:nvCxnSpPr>
        <p:spPr>
          <a:xfrm>
            <a:off x="4416467" y="3866704"/>
            <a:ext cx="0" cy="280915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8FE4C937-9E1D-5F22-32DA-B8FA7FAEDB09}"/>
              </a:ext>
            </a:extLst>
          </p:cNvPr>
          <p:cNvCxnSpPr>
            <a:cxnSpLocks/>
          </p:cNvCxnSpPr>
          <p:nvPr/>
        </p:nvCxnSpPr>
        <p:spPr>
          <a:xfrm>
            <a:off x="3607122" y="3685993"/>
            <a:ext cx="0" cy="451364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FB08105-EBF6-8A4F-DBC2-9062A55E175E}"/>
              </a:ext>
            </a:extLst>
          </p:cNvPr>
          <p:cNvCxnSpPr>
            <a:cxnSpLocks/>
          </p:cNvCxnSpPr>
          <p:nvPr/>
        </p:nvCxnSpPr>
        <p:spPr>
          <a:xfrm>
            <a:off x="3976874" y="3795086"/>
            <a:ext cx="379021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D985DEBE-0507-0730-FFD0-9A46EC56F53D}"/>
              </a:ext>
            </a:extLst>
          </p:cNvPr>
          <p:cNvCxnSpPr>
            <a:cxnSpLocks/>
          </p:cNvCxnSpPr>
          <p:nvPr/>
        </p:nvCxnSpPr>
        <p:spPr>
          <a:xfrm>
            <a:off x="3667694" y="3635555"/>
            <a:ext cx="309180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A5A449A8-5C32-1091-A863-6670C5926B7E}"/>
              </a:ext>
            </a:extLst>
          </p:cNvPr>
          <p:cNvSpPr txBox="1"/>
          <p:nvPr/>
        </p:nvSpPr>
        <p:spPr>
          <a:xfrm>
            <a:off x="3945624" y="4228768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x</a:t>
            </a:r>
            <a:r>
              <a:rPr lang="en-US" altLang="ko-KR" baseline="-25000" dirty="0" err="1">
                <a:solidFill>
                  <a:schemeClr val="tx1"/>
                </a:solidFill>
              </a:rPr>
              <a:t>m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y</a:t>
            </a:r>
            <a:r>
              <a:rPr lang="en-US" altLang="ko-KR" baseline="-25000" dirty="0" err="1">
                <a:solidFill>
                  <a:schemeClr val="tx1"/>
                </a:solidFill>
              </a:rPr>
              <a:t>m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7AC0E282-68F2-044B-2F46-A89424BBA3B1}"/>
              </a:ext>
            </a:extLst>
          </p:cNvPr>
          <p:cNvSpPr txBox="1"/>
          <p:nvPr/>
        </p:nvSpPr>
        <p:spPr>
          <a:xfrm>
            <a:off x="492443" y="5499457"/>
            <a:ext cx="1197897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rgbClr val="FF0000"/>
                </a:solidFill>
              </a:rPr>
              <a:t>P = (x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-x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m</a:t>
            </a:r>
            <a:r>
              <a:rPr lang="en-US" altLang="ko-KR" sz="1050" dirty="0">
                <a:solidFill>
                  <a:srgbClr val="FF0000"/>
                </a:solidFill>
              </a:rPr>
              <a:t>, 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-y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m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41DBE6F-1C0E-7A00-2A50-16F7130B6132}"/>
              </a:ext>
            </a:extLst>
          </p:cNvPr>
          <p:cNvSpPr txBox="1"/>
          <p:nvPr/>
        </p:nvSpPr>
        <p:spPr>
          <a:xfrm>
            <a:off x="492443" y="5768117"/>
            <a:ext cx="1197897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/>
              <a:t>Q = (x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-x</a:t>
            </a:r>
            <a:r>
              <a:rPr lang="en-US" altLang="ko-KR" sz="1050" baseline="-25000" dirty="0"/>
              <a:t>m</a:t>
            </a:r>
            <a:r>
              <a:rPr lang="en-US" altLang="ko-KR" sz="1050" dirty="0"/>
              <a:t>, y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-y</a:t>
            </a:r>
            <a:r>
              <a:rPr lang="en-US" altLang="ko-KR" sz="1050" baseline="-25000" dirty="0"/>
              <a:t>m</a:t>
            </a:r>
            <a:r>
              <a:rPr lang="en-US" altLang="ko-KR" sz="1050" dirty="0"/>
              <a:t>)</a:t>
            </a:r>
            <a:endParaRPr lang="ko-KR" altLang="en-US" sz="900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7FC7965-8C08-1AF0-F489-D6C83D8BDB1B}"/>
              </a:ext>
            </a:extLst>
          </p:cNvPr>
          <p:cNvSpPr txBox="1"/>
          <p:nvPr/>
        </p:nvSpPr>
        <p:spPr>
          <a:xfrm>
            <a:off x="492443" y="6036777"/>
            <a:ext cx="4806484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If P’s quadrant is higher than Q, order point by counterclockwise order</a:t>
            </a:r>
          </a:p>
        </p:txBody>
      </p:sp>
      <p:sp>
        <p:nvSpPr>
          <p:cNvPr id="210" name="자유형: 도형 209">
            <a:extLst>
              <a:ext uri="{FF2B5EF4-FFF2-40B4-BE49-F238E27FC236}">
                <a16:creationId xmlns:a16="http://schemas.microsoft.com/office/drawing/2014/main" id="{C44A8917-5999-4256-F56C-E177FE74AFB8}"/>
              </a:ext>
            </a:extLst>
          </p:cNvPr>
          <p:cNvSpPr/>
          <p:nvPr/>
        </p:nvSpPr>
        <p:spPr>
          <a:xfrm>
            <a:off x="933847" y="3687538"/>
            <a:ext cx="1114790" cy="989288"/>
          </a:xfrm>
          <a:custGeom>
            <a:avLst/>
            <a:gdLst>
              <a:gd name="connsiteX0" fmla="*/ 1114790 w 1114790"/>
              <a:gd name="connsiteY0" fmla="*/ 228932 h 989288"/>
              <a:gd name="connsiteX1" fmla="*/ 666057 w 1114790"/>
              <a:gd name="connsiteY1" fmla="*/ 332 h 989288"/>
              <a:gd name="connsiteX2" fmla="*/ 217324 w 1114790"/>
              <a:gd name="connsiteY2" fmla="*/ 195066 h 989288"/>
              <a:gd name="connsiteX3" fmla="*/ 5657 w 1114790"/>
              <a:gd name="connsiteY3" fmla="*/ 804666 h 989288"/>
              <a:gd name="connsiteX4" fmla="*/ 428990 w 1114790"/>
              <a:gd name="connsiteY4" fmla="*/ 982466 h 989288"/>
              <a:gd name="connsiteX5" fmla="*/ 1063990 w 1114790"/>
              <a:gd name="connsiteY5" fmla="*/ 618399 h 98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4790" h="989288">
                <a:moveTo>
                  <a:pt x="1114790" y="228932"/>
                </a:moveTo>
                <a:cubicBezTo>
                  <a:pt x="965212" y="117454"/>
                  <a:pt x="815634" y="5976"/>
                  <a:pt x="666057" y="332"/>
                </a:cubicBezTo>
                <a:cubicBezTo>
                  <a:pt x="516480" y="-5312"/>
                  <a:pt x="327391" y="61010"/>
                  <a:pt x="217324" y="195066"/>
                </a:cubicBezTo>
                <a:cubicBezTo>
                  <a:pt x="107257" y="329122"/>
                  <a:pt x="-29621" y="673433"/>
                  <a:pt x="5657" y="804666"/>
                </a:cubicBezTo>
                <a:cubicBezTo>
                  <a:pt x="40935" y="935899"/>
                  <a:pt x="252601" y="1013510"/>
                  <a:pt x="428990" y="982466"/>
                </a:cubicBezTo>
                <a:cubicBezTo>
                  <a:pt x="605379" y="951422"/>
                  <a:pt x="834684" y="784910"/>
                  <a:pt x="1063990" y="618399"/>
                </a:cubicBezTo>
              </a:path>
            </a:pathLst>
          </a:custGeom>
          <a:noFill/>
          <a:ln w="3810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313EC7F-5EEE-3909-9235-16C911D19779}"/>
              </a:ext>
            </a:extLst>
          </p:cNvPr>
          <p:cNvSpPr txBox="1"/>
          <p:nvPr/>
        </p:nvSpPr>
        <p:spPr>
          <a:xfrm>
            <a:off x="728426" y="4984056"/>
            <a:ext cx="4408226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&lt; Compare by counterclockwise order 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DF59B301-E65A-C0FD-1303-49D84640BB28}"/>
              </a:ext>
            </a:extLst>
          </p:cNvPr>
          <p:cNvCxnSpPr>
            <a:stCxn id="186" idx="1"/>
            <a:endCxn id="192" idx="5"/>
          </p:cNvCxnSpPr>
          <p:nvPr/>
        </p:nvCxnSpPr>
        <p:spPr>
          <a:xfrm flipH="1" flipV="1">
            <a:off x="3649953" y="3678386"/>
            <a:ext cx="292580" cy="426402"/>
          </a:xfrm>
          <a:prstGeom prst="straightConnector1">
            <a:avLst/>
          </a:prstGeom>
          <a:noFill/>
          <a:ln w="3810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E3D5B176-A6DE-463E-D950-2859F314C79D}"/>
              </a:ext>
            </a:extLst>
          </p:cNvPr>
          <p:cNvSpPr txBox="1"/>
          <p:nvPr/>
        </p:nvSpPr>
        <p:spPr>
          <a:xfrm>
            <a:off x="492443" y="6305438"/>
            <a:ext cx="4806484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If 2 points are located at </a:t>
            </a:r>
            <a:r>
              <a:rPr lang="en-US" altLang="ko-KR" sz="105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same quadrant</a:t>
            </a:r>
          </a:p>
          <a:p>
            <a:pPr algn="l"/>
            <a:r>
              <a:rPr lang="en-US" altLang="ko-KR" sz="1050" dirty="0">
                <a:solidFill>
                  <a:srgbClr val="FF0000"/>
                </a:solidFill>
              </a:rPr>
              <a:t>(y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-y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m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  <a:r>
              <a:rPr lang="en-US" altLang="ko-KR" sz="1050" dirty="0"/>
              <a:t>(x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-x</a:t>
            </a:r>
            <a:r>
              <a:rPr lang="en-US" altLang="ko-KR" sz="1050" baseline="-25000" dirty="0"/>
              <a:t>m</a:t>
            </a:r>
            <a:r>
              <a:rPr lang="en-US" altLang="ko-KR" sz="1050" dirty="0"/>
              <a:t>)</a:t>
            </a:r>
            <a:r>
              <a:rPr lang="en-US" altLang="ko-KR" sz="1050" dirty="0">
                <a:solidFill>
                  <a:schemeClr val="tx1"/>
                </a:solidFill>
              </a:rPr>
              <a:t> &lt; </a:t>
            </a:r>
            <a:r>
              <a:rPr lang="en-US" altLang="ko-KR" sz="1050" dirty="0"/>
              <a:t>(y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-y</a:t>
            </a:r>
            <a:r>
              <a:rPr lang="en-US" altLang="ko-KR" sz="1050" baseline="-25000" dirty="0"/>
              <a:t>m</a:t>
            </a:r>
            <a:r>
              <a:rPr lang="en-US" altLang="ko-KR" sz="1050" dirty="0"/>
              <a:t>)</a:t>
            </a:r>
            <a:r>
              <a:rPr lang="en-US" altLang="ko-KR" sz="1050" dirty="0">
                <a:solidFill>
                  <a:srgbClr val="FF0000"/>
                </a:solidFill>
              </a:rPr>
              <a:t>(x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-x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m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sym typeface="Wingdings" panose="05000000000000000000" pitchFamily="2" charset="2"/>
              </a:rPr>
              <a:t> P’s orientation &lt; Q’s orientation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CD8AC21-9F5C-73E0-7476-08E78FAEC32F}"/>
              </a:ext>
            </a:extLst>
          </p:cNvPr>
          <p:cNvSpPr/>
          <p:nvPr/>
        </p:nvSpPr>
        <p:spPr>
          <a:xfrm>
            <a:off x="316691" y="1027258"/>
            <a:ext cx="8801909" cy="1859354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498C65FE-3DF4-7D9C-DAB4-6589BD6E34DD}"/>
              </a:ext>
            </a:extLst>
          </p:cNvPr>
          <p:cNvGrpSpPr/>
          <p:nvPr/>
        </p:nvGrpSpPr>
        <p:grpSpPr>
          <a:xfrm rot="1800000">
            <a:off x="1069304" y="1122595"/>
            <a:ext cx="1628089" cy="1424851"/>
            <a:chOff x="701008" y="3435463"/>
            <a:chExt cx="1628089" cy="1424851"/>
          </a:xfrm>
        </p:grpSpPr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45FEF70D-3728-786B-0AF1-FAEAE19C8CA6}"/>
                </a:ext>
              </a:extLst>
            </p:cNvPr>
            <p:cNvSpPr/>
            <p:nvPr/>
          </p:nvSpPr>
          <p:spPr>
            <a:xfrm>
              <a:off x="701008" y="4506577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9F40DA8D-9F96-0EBD-D02B-D3626A30E0DC}"/>
                </a:ext>
              </a:extLst>
            </p:cNvPr>
            <p:cNvSpPr/>
            <p:nvPr/>
          </p:nvSpPr>
          <p:spPr>
            <a:xfrm>
              <a:off x="1292004" y="4739170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ACAD51F1-7F1F-A3FC-6653-6BF0720992EB}"/>
                </a:ext>
              </a:extLst>
            </p:cNvPr>
            <p:cNvSpPr/>
            <p:nvPr/>
          </p:nvSpPr>
          <p:spPr>
            <a:xfrm>
              <a:off x="927764" y="3723048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E77A4197-7D1D-C2E2-877A-3709DF537FEE}"/>
                </a:ext>
              </a:extLst>
            </p:cNvPr>
            <p:cNvSpPr/>
            <p:nvPr/>
          </p:nvSpPr>
          <p:spPr>
            <a:xfrm>
              <a:off x="1575878" y="343546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7E7A1B0B-2E31-D10F-6423-5355D77F3432}"/>
                </a:ext>
              </a:extLst>
            </p:cNvPr>
            <p:cNvSpPr/>
            <p:nvPr/>
          </p:nvSpPr>
          <p:spPr>
            <a:xfrm>
              <a:off x="2207953" y="3777345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1265546D-FF65-47F1-C6F3-CDD329DFE869}"/>
                </a:ext>
              </a:extLst>
            </p:cNvPr>
            <p:cNvSpPr/>
            <p:nvPr/>
          </p:nvSpPr>
          <p:spPr>
            <a:xfrm>
              <a:off x="2049112" y="4348537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F4338F00-49DC-BAFC-CA5B-55F89298893E}"/>
                </a:ext>
              </a:extLst>
            </p:cNvPr>
            <p:cNvCxnSpPr>
              <a:cxnSpLocks/>
              <a:endCxn id="224" idx="7"/>
            </p:cNvCxnSpPr>
            <p:nvPr/>
          </p:nvCxnSpPr>
          <p:spPr>
            <a:xfrm flipH="1">
              <a:off x="2152515" y="3898489"/>
              <a:ext cx="111122" cy="46778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683C9661-E0A4-3796-08BB-132E7B8D740A}"/>
                </a:ext>
              </a:extLst>
            </p:cNvPr>
            <p:cNvCxnSpPr>
              <a:cxnSpLocks/>
              <a:stCxn id="224" idx="3"/>
              <a:endCxn id="220" idx="6"/>
            </p:cNvCxnSpPr>
            <p:nvPr/>
          </p:nvCxnSpPr>
          <p:spPr>
            <a:xfrm flipH="1">
              <a:off x="1413148" y="4451940"/>
              <a:ext cx="653705" cy="34780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513CE1C1-C963-AE5E-2A47-4DF0722A88B3}"/>
                </a:ext>
              </a:extLst>
            </p:cNvPr>
            <p:cNvCxnSpPr>
              <a:cxnSpLocks/>
              <a:stCxn id="220" idx="2"/>
              <a:endCxn id="219" idx="5"/>
            </p:cNvCxnSpPr>
            <p:nvPr/>
          </p:nvCxnSpPr>
          <p:spPr>
            <a:xfrm flipH="1" flipV="1">
              <a:off x="804411" y="4609980"/>
              <a:ext cx="487593" cy="18976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D2B0CB4-84F2-4880-19F6-3B9B951650DB}"/>
                </a:ext>
              </a:extLst>
            </p:cNvPr>
            <p:cNvCxnSpPr>
              <a:cxnSpLocks/>
              <a:stCxn id="221" idx="3"/>
              <a:endCxn id="219" idx="0"/>
            </p:cNvCxnSpPr>
            <p:nvPr/>
          </p:nvCxnSpPr>
          <p:spPr>
            <a:xfrm flipH="1">
              <a:off x="761580" y="3826451"/>
              <a:ext cx="183925" cy="68012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525D2965-91D5-AE19-75A2-809234F7D88D}"/>
                </a:ext>
              </a:extLst>
            </p:cNvPr>
            <p:cNvCxnSpPr>
              <a:cxnSpLocks/>
              <a:stCxn id="222" idx="2"/>
              <a:endCxn id="221" idx="7"/>
            </p:cNvCxnSpPr>
            <p:nvPr/>
          </p:nvCxnSpPr>
          <p:spPr>
            <a:xfrm flipH="1">
              <a:off x="1031167" y="3496035"/>
              <a:ext cx="544711" cy="24475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FEE78687-4BD1-0C29-F15A-AA3EE043289B}"/>
                </a:ext>
              </a:extLst>
            </p:cNvPr>
            <p:cNvCxnSpPr>
              <a:cxnSpLocks/>
              <a:stCxn id="223" idx="1"/>
              <a:endCxn id="222" idx="6"/>
            </p:cNvCxnSpPr>
            <p:nvPr/>
          </p:nvCxnSpPr>
          <p:spPr>
            <a:xfrm flipH="1" flipV="1">
              <a:off x="1697022" y="3496035"/>
              <a:ext cx="528672" cy="29905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373394AD-58D7-F2AE-45E6-75547AC137B3}"/>
                </a:ext>
              </a:extLst>
            </p:cNvPr>
            <p:cNvSpPr/>
            <p:nvPr/>
          </p:nvSpPr>
          <p:spPr>
            <a:xfrm>
              <a:off x="1441832" y="4076785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6639D57C-CD21-9376-95E7-ECCB0CB222F0}"/>
              </a:ext>
            </a:extLst>
          </p:cNvPr>
          <p:cNvSpPr txBox="1"/>
          <p:nvPr/>
        </p:nvSpPr>
        <p:spPr>
          <a:xfrm>
            <a:off x="1565714" y="1500667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Center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D98A97F6-E290-54D1-3582-CAB84FA352F2}"/>
              </a:ext>
            </a:extLst>
          </p:cNvPr>
          <p:cNvSpPr txBox="1"/>
          <p:nvPr/>
        </p:nvSpPr>
        <p:spPr>
          <a:xfrm>
            <a:off x="3427928" y="1122742"/>
            <a:ext cx="5597880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Center point </a:t>
            </a:r>
            <a:r>
              <a:rPr lang="en-US" altLang="ko-KR" sz="1050" dirty="0">
                <a:solidFill>
                  <a:schemeClr val="tx1"/>
                </a:solidFill>
              </a:rPr>
              <a:t>= </a:t>
            </a:r>
            <a:r>
              <a:rPr lang="en-US" altLang="ko-KR" sz="1050" dirty="0">
                <a:solidFill>
                  <a:srgbClr val="FF0000"/>
                </a:solidFill>
              </a:rPr>
              <a:t>value</a:t>
            </a:r>
            <a:r>
              <a:rPr lang="en-US" altLang="ko-KR" sz="1050" dirty="0">
                <a:solidFill>
                  <a:schemeClr val="tx1"/>
                </a:solidFill>
              </a:rPr>
              <a:t> that </a:t>
            </a:r>
            <a:r>
              <a:rPr lang="en-US" altLang="ko-KR" sz="1050" dirty="0"/>
              <a:t>add all points</a:t>
            </a:r>
            <a:r>
              <a:rPr lang="en-US" altLang="ko-KR" sz="1050" dirty="0">
                <a:solidFill>
                  <a:schemeClr val="tx1"/>
                </a:solidFill>
              </a:rPr>
              <a:t> in polygon and </a:t>
            </a:r>
            <a:r>
              <a:rPr lang="en-US" altLang="ko-KR" sz="1050" dirty="0"/>
              <a:t>divide by number of points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89A7C10C-4648-0A22-A1D6-A23BBD22EB28}"/>
              </a:ext>
            </a:extLst>
          </p:cNvPr>
          <p:cNvSpPr txBox="1"/>
          <p:nvPr/>
        </p:nvSpPr>
        <p:spPr>
          <a:xfrm>
            <a:off x="356983" y="2529612"/>
            <a:ext cx="3070945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&lt; Center point of Polygon 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AB8A7A4-4531-4C2A-BC23-8751392AF3DA}"/>
              </a:ext>
            </a:extLst>
          </p:cNvPr>
          <p:cNvSpPr txBox="1"/>
          <p:nvPr/>
        </p:nvSpPr>
        <p:spPr>
          <a:xfrm>
            <a:off x="3427928" y="1363063"/>
            <a:ext cx="5597880" cy="80791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rgbClr val="FF0000"/>
                </a:solidFill>
              </a:rPr>
              <a:t>To avoid float value </a:t>
            </a:r>
            <a:r>
              <a:rPr lang="en-US" altLang="ko-KR" sz="1050" dirty="0">
                <a:solidFill>
                  <a:schemeClr val="tx1"/>
                </a:solidFill>
              </a:rPr>
              <a:t>of center point,</a:t>
            </a:r>
          </a:p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    1) </a:t>
            </a:r>
            <a:r>
              <a:rPr lang="en-US" altLang="ko-KR" sz="1050" u="sng" dirty="0"/>
              <a:t>Add </a:t>
            </a:r>
            <a:r>
              <a:rPr lang="en-US" altLang="ko-KR" sz="1050" u="sng" dirty="0">
                <a:solidFill>
                  <a:schemeClr val="tx1"/>
                </a:solidFill>
              </a:rPr>
              <a:t>all points</a:t>
            </a:r>
            <a:r>
              <a:rPr lang="en-US" altLang="ko-KR" sz="1050" dirty="0">
                <a:solidFill>
                  <a:schemeClr val="tx1"/>
                </a:solidFill>
              </a:rPr>
              <a:t> in polygon</a:t>
            </a:r>
          </a:p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    2) </a:t>
            </a:r>
            <a:r>
              <a:rPr lang="en-US" altLang="ko-KR" sz="1050" u="sng" dirty="0"/>
              <a:t>Multiply</a:t>
            </a:r>
            <a:r>
              <a:rPr lang="en-US" altLang="ko-KR" sz="1050" u="sng" dirty="0">
                <a:solidFill>
                  <a:schemeClr val="tx1"/>
                </a:solidFill>
              </a:rPr>
              <a:t> number of points</a:t>
            </a:r>
            <a:r>
              <a:rPr lang="en-US" altLang="ko-KR" sz="1050" dirty="0">
                <a:solidFill>
                  <a:schemeClr val="tx1"/>
                </a:solidFill>
              </a:rPr>
              <a:t> to all point</a:t>
            </a:r>
          </a:p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    3) Using </a:t>
            </a:r>
            <a:r>
              <a:rPr lang="en-US" altLang="ko-KR" sz="1050" dirty="0"/>
              <a:t>Compare()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en-US" altLang="ko-KR" sz="1050" u="sng" dirty="0">
                <a:solidFill>
                  <a:schemeClr val="tx1"/>
                </a:solidFill>
              </a:rPr>
              <a:t>execute “sort(</a:t>
            </a:r>
            <a:r>
              <a:rPr lang="en-US" altLang="ko-KR" sz="1050" u="sng" dirty="0" err="1">
                <a:solidFill>
                  <a:schemeClr val="tx1"/>
                </a:solidFill>
              </a:rPr>
              <a:t>point.begin</a:t>
            </a:r>
            <a:r>
              <a:rPr lang="en-US" altLang="ko-KR" sz="1050" u="sng" dirty="0">
                <a:solidFill>
                  <a:schemeClr val="tx1"/>
                </a:solidFill>
              </a:rPr>
              <a:t>(), </a:t>
            </a:r>
            <a:r>
              <a:rPr lang="en-US" altLang="ko-KR" sz="1050" u="sng" dirty="0" err="1">
                <a:solidFill>
                  <a:schemeClr val="tx1"/>
                </a:solidFill>
              </a:rPr>
              <a:t>point.end</a:t>
            </a:r>
            <a:r>
              <a:rPr lang="en-US" altLang="ko-KR" sz="1050" u="sng" dirty="0">
                <a:solidFill>
                  <a:schemeClr val="tx1"/>
                </a:solidFill>
              </a:rPr>
              <a:t>(), Compare)”</a:t>
            </a:r>
          </a:p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    4) </a:t>
            </a:r>
            <a:r>
              <a:rPr lang="en-US" altLang="ko-KR" sz="1050" u="sng" dirty="0">
                <a:solidFill>
                  <a:schemeClr val="tx1"/>
                </a:solidFill>
              </a:rPr>
              <a:t>Reset all point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/>
              <a:t>by dividing number of points</a:t>
            </a:r>
          </a:p>
        </p:txBody>
      </p: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D95AB3EC-D229-9536-1EE2-30C0A96C0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663447"/>
              </p:ext>
            </p:extLst>
          </p:nvPr>
        </p:nvGraphicFramePr>
        <p:xfrm>
          <a:off x="9230295" y="1028951"/>
          <a:ext cx="1773555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+=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compare);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/=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/=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mid = {0,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compare);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].first/=n2;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].second/=n2;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45900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(4)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60C57-4B3B-6030-F644-34B6AD9E3283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E802CE-9167-F9F5-E621-DCA2832097C2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CECBFAC-8C25-C5C6-794C-DFF76EEB5C4D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4A8BED-5A7F-39F9-46DE-C08A9AE9F43D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8773227-C301-D9A8-7681-5285D0909554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379F04-A861-A2C7-59E5-82212C38D02E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B228577-81C1-DA2F-301E-BA47D2CA3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287798"/>
              </p:ext>
            </p:extLst>
          </p:nvPr>
        </p:nvGraphicFramePr>
        <p:xfrm>
          <a:off x="6022007" y="853299"/>
          <a:ext cx="5896293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62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findUpperTangent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a,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b){// O( n1 log(n1) + n2 log(n2)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].first);// this is used in Compare()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+=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n1;// In compare(), this is used. because of getting precise center value with int instead of float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compare);// polygon's center point is calculated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restore initial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/=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/=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mid = {0,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compare);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].first/=n2;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].second/=n2;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if points in polygon a are greater than polygon 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(!done){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done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 (orientation(b[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a[(inda+1)%n1])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+ 1) %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 (orientation(a[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b[(n2+indb-1)%n2])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(n2+indb-1)%n2;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"upper tangent (" &lt;&lt;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&lt;&lt; "," &lt;&lt;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&lt;&lt; ") (" &lt;&lt;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&lt;&lt; "," &lt;&lt;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DE3B45-F7EB-86E4-E1DA-9661DBB957F1}"/>
              </a:ext>
            </a:extLst>
          </p:cNvPr>
          <p:cNvSpPr/>
          <p:nvPr/>
        </p:nvSpPr>
        <p:spPr>
          <a:xfrm>
            <a:off x="454739" y="1168782"/>
            <a:ext cx="5231697" cy="526089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313EC7F-5EEE-3909-9235-16C911D19779}"/>
              </a:ext>
            </a:extLst>
          </p:cNvPr>
          <p:cNvSpPr txBox="1"/>
          <p:nvPr/>
        </p:nvSpPr>
        <p:spPr>
          <a:xfrm>
            <a:off x="1047942" y="4461383"/>
            <a:ext cx="4408226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&lt; Upper Tangent 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5F73AD5-2701-DA93-7744-BA20D2A772A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207" y="1277262"/>
            <a:ext cx="3188927" cy="162748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08D57E8-2806-69A1-9052-1C01B0C69CE0}"/>
              </a:ext>
            </a:extLst>
          </p:cNvPr>
          <p:cNvSpPr txBox="1"/>
          <p:nvPr/>
        </p:nvSpPr>
        <p:spPr>
          <a:xfrm>
            <a:off x="550611" y="4917777"/>
            <a:ext cx="5135825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/>
              <a:t>L</a:t>
            </a:r>
            <a:r>
              <a:rPr lang="en-US" altLang="ko-KR" sz="1050" dirty="0">
                <a:solidFill>
                  <a:schemeClr val="tx1"/>
                </a:solidFill>
              </a:rPr>
              <a:t> = </a:t>
            </a:r>
            <a:r>
              <a:rPr lang="en-US" altLang="ko-KR" sz="1050" dirty="0"/>
              <a:t>Line</a:t>
            </a:r>
            <a:r>
              <a:rPr lang="en-US" altLang="ko-KR" sz="1050" dirty="0">
                <a:solidFill>
                  <a:schemeClr val="tx1"/>
                </a:solidFill>
              </a:rPr>
              <a:t> joining </a:t>
            </a:r>
            <a:r>
              <a:rPr lang="en-US" altLang="ko-KR" sz="1050" u="sng" dirty="0">
                <a:solidFill>
                  <a:schemeClr val="accent6">
                    <a:lumMod val="75000"/>
                  </a:schemeClr>
                </a:solidFill>
              </a:rPr>
              <a:t>rightmost</a:t>
            </a:r>
            <a:r>
              <a:rPr lang="en-US" altLang="ko-KR" sz="1050" u="sng" dirty="0">
                <a:solidFill>
                  <a:schemeClr val="tx1"/>
                </a:solidFill>
              </a:rPr>
              <a:t> point of polygon </a:t>
            </a:r>
            <a:r>
              <a:rPr lang="en-US" altLang="ko-KR" sz="1050" u="sng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ko-KR" sz="1050" dirty="0">
                <a:solidFill>
                  <a:schemeClr val="tx1"/>
                </a:solidFill>
              </a:rPr>
              <a:t> and </a:t>
            </a:r>
            <a:r>
              <a:rPr lang="en-US" altLang="ko-KR" sz="1050" u="sng" dirty="0">
                <a:solidFill>
                  <a:srgbClr val="FF0000"/>
                </a:solidFill>
              </a:rPr>
              <a:t>leftmost</a:t>
            </a:r>
            <a:r>
              <a:rPr lang="en-US" altLang="ko-KR" sz="1050" u="sng" dirty="0">
                <a:solidFill>
                  <a:schemeClr val="tx1"/>
                </a:solidFill>
              </a:rPr>
              <a:t> point of polygon </a:t>
            </a:r>
            <a:r>
              <a:rPr lang="en-US" altLang="ko-KR" sz="1050" u="sng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798456-F2D7-4448-1AE3-87002F8B7B9F}"/>
              </a:ext>
            </a:extLst>
          </p:cNvPr>
          <p:cNvSpPr txBox="1"/>
          <p:nvPr/>
        </p:nvSpPr>
        <p:spPr>
          <a:xfrm>
            <a:off x="1567128" y="5188401"/>
            <a:ext cx="2876591" cy="96949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While( L crosses any of polygons){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    while( L crosses b)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        L = </a:t>
            </a:r>
            <a:r>
              <a:rPr lang="en-US" altLang="ko-KR" sz="1050" b="0" dirty="0" err="1">
                <a:solidFill>
                  <a:schemeClr val="tx1"/>
                </a:solidFill>
              </a:rPr>
              <a:t>newL</a:t>
            </a:r>
            <a:r>
              <a:rPr lang="en-US" altLang="ko-KR" sz="1050" b="0" dirty="0">
                <a:solidFill>
                  <a:schemeClr val="tx1"/>
                </a:solidFill>
              </a:rPr>
              <a:t> [</a:t>
            </a:r>
            <a:r>
              <a:rPr lang="en-US" altLang="ko-KR" sz="1050" b="0" dirty="0" err="1">
                <a:solidFill>
                  <a:schemeClr val="tx1"/>
                </a:solidFill>
              </a:rPr>
              <a:t>newL</a:t>
            </a:r>
            <a:r>
              <a:rPr lang="en-US" altLang="ko-KR" sz="1050" b="0" dirty="0">
                <a:solidFill>
                  <a:schemeClr val="tx1"/>
                </a:solidFill>
              </a:rPr>
              <a:t>: point on b moves up]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    while( L crosses a)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        L = </a:t>
            </a:r>
            <a:r>
              <a:rPr lang="en-US" altLang="ko-KR" sz="1050" b="0" dirty="0" err="1">
                <a:solidFill>
                  <a:schemeClr val="tx1"/>
                </a:solidFill>
              </a:rPr>
              <a:t>newL</a:t>
            </a:r>
            <a:r>
              <a:rPr lang="en-US" altLang="ko-KR" sz="1050" b="0" dirty="0">
                <a:solidFill>
                  <a:schemeClr val="tx1"/>
                </a:solidFill>
              </a:rPr>
              <a:t> [</a:t>
            </a:r>
            <a:r>
              <a:rPr lang="en-US" altLang="ko-KR" sz="1050" b="0" dirty="0" err="1">
                <a:solidFill>
                  <a:schemeClr val="tx1"/>
                </a:solidFill>
              </a:rPr>
              <a:t>newL</a:t>
            </a:r>
            <a:r>
              <a:rPr lang="en-US" altLang="ko-KR" sz="1050" b="0" dirty="0">
                <a:solidFill>
                  <a:schemeClr val="tx1"/>
                </a:solidFill>
              </a:rPr>
              <a:t>: point on a moves up]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}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8F80953-5C85-CEBE-1A08-154E0097166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7604" y="2670125"/>
            <a:ext cx="3901838" cy="178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2947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(5)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320373"/>
              </p:ext>
            </p:extLst>
          </p:nvPr>
        </p:nvGraphicFramePr>
        <p:xfrm>
          <a:off x="95691" y="898711"/>
          <a:ext cx="11998008" cy="573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9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92768">
                  <a:extLst>
                    <a:ext uri="{9D8B030D-6E8A-4147-A177-3AD203B41FA5}">
                      <a16:colId xmlns:a16="http://schemas.microsoft.com/office/drawing/2014/main" val="360177510"/>
                    </a:ext>
                  </a:extLst>
                </a:gridCol>
                <a:gridCol w="2681605">
                  <a:extLst>
                    <a:ext uri="{9D8B030D-6E8A-4147-A177-3AD203B41FA5}">
                      <a16:colId xmlns:a16="http://schemas.microsoft.com/office/drawing/2014/main" val="179465699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3009929315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#define VPINT vector&lt;pair&lt;int, int&gt;&gt;// for reducing code length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powerpoint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pair&lt;int, 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pair&lt;int, int&gt;&amp; point){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Orientation(pair&lt;int, int&gt; a, pair&lt;int, int&gt; b, pair&lt;int, int&gt;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b.second-a.second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c.first-b.first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c.second-b.second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b.first-a.first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if(res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(pair&lt;int, int&gt; p1, pair&lt;int, int&gt; 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pair&lt;int, int&gt; temp1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(p1.first-center.first, p1.second-center.second);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pair&lt;int, int&gt; temp2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(p2.first-center.first, p2.second-center.second);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one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two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if(one != two)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one &lt; two;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temp1.second * temp2.first &lt; temp2.second * temp1.first;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VPINT Merger(VPINT a, VPINT b){//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++)//rightmost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++)//leftmost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while(!done){// Find upper tangent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done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while(Orientation(b[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a[(inda+1)%n1])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+ 1) %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while(Orientation(a[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b[(n2+indb-1)%n2]) &lt;=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(n2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-1) %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g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while(!done){// Find lower tangent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done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while(Orientation(a[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b[(indb+1)%n2])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+ 1) %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while(Orientation(b[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a[(n1+inda-1)%n1]) &lt;=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-1) %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(ind+1)%n1;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(ind+1)%n2;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VPINT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ConvexHull_Brute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(VPINT 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set&lt;pair&lt;int, int&gt;&gt;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x1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y1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x2 = a[j].first, y2 = a[j].second;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a1 = y1-y2;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b1 = x2-x1;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c1 = x1*y2-y1*x2;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pos = 0, neg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k =0;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if(a1 * a[k].first + b1 * a[k].second + c1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neg++;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if(a1 * a[k].first + b1 * a[k].second + c1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if(pos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|| neg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e : 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center = {0,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].first/n,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VPINT Divide(VPINT a){//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&lt;=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ConvexHull_Brute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left,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()/2;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left.push_back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()/2;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right.push_back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left_hull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Divide(left);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right_hull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Divide(right);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Merger(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left_hull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right_hull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-4));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(-1, -5));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(-5, -3));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(-1, -3));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(-2, -2));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(-2,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(-1, 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Divide(a);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90068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576710"/>
              </p:ext>
            </p:extLst>
          </p:nvPr>
        </p:nvGraphicFramePr>
        <p:xfrm>
          <a:off x="125130" y="868119"/>
          <a:ext cx="635031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3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 using Jarvis’s Algorithm or Wrapping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점을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반시계 방향으로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/ O(m * n)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점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/Hull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Hull(Jarvis’s)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519524"/>
              </p:ext>
            </p:extLst>
          </p:nvPr>
        </p:nvGraphicFramePr>
        <p:xfrm>
          <a:off x="6824879" y="868118"/>
          <a:ext cx="4726305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6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Point{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Orientation(Point p, Point q, Point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q.y-p.y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r.x-q.x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q.x-p.x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r.y-q.y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 ? 1 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IntersectOnCollinear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p, Point q, Point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ConvexHull_Jarvis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(vector&lt;Point&gt; p, int n){// O(m * n)/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vector&lt;Point&gt; hull;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].x &lt; p[l].x)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].x == p[l].x &amp;&amp;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].y &lt; p[l].y)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l,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hull.push_back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(p[cur]);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= (cur + 1) %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if(Orientation(p[cur],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p[q])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q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if(cur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Orientation(p[cur],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p[q])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IntersectOnCollinear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(p[cur], p[q],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q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cur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while(cur !=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hull)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vector&lt;Point&gt; p = {{2,2}, {4,3}, {5,4}, {0,3}, {0,2}, {0,0}, {2,1}, {2,0}, {4,0}};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ConvexHull_Jarvis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C17D0888-6CC6-1171-FE9E-041F3904972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129" y="1872966"/>
            <a:ext cx="6605843" cy="321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18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53728"/>
              </p:ext>
            </p:extLst>
          </p:nvPr>
        </p:nvGraphicFramePr>
        <p:xfrm>
          <a:off x="564188" y="1239698"/>
          <a:ext cx="5100712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7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DFS(Depth First 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 노트에서 순회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방문하지 않는 노드가 없을 때까지 진행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하위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먼 곳에 있는 것을 찾을 때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역추적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BackTracking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 감지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토폴로지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예약에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이분형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웹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미로 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모델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사항은 검색 그래프와 관련해 선형적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경로가 아닌 해결책을 찾는다면 시공간 복잡도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경로를 영원히 따라갈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 찾기를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해결책을 찾는 다는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5E2D5C-4BDA-2481-B2FE-CF1A77A1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76123"/>
              </p:ext>
            </p:extLst>
          </p:nvPr>
        </p:nvGraphicFramePr>
        <p:xfrm>
          <a:off x="6206219" y="1239698"/>
          <a:ext cx="5421593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BFS(Breadth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최단 경로를 찾는 정점 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레벨 이동 전 모든 노드를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레벨별로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가까운 정점을 검색하는데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이웃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최단 경로 및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그래프에 대한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P2P,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엔진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네트워킹 웹사이트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네비게이션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해결책을 무조건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깊이에 따라 저장 요구사항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코딩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732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625289"/>
              </p:ext>
            </p:extLst>
          </p:nvPr>
        </p:nvGraphicFramePr>
        <p:xfrm>
          <a:off x="125130" y="868119"/>
          <a:ext cx="851090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0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 using Graham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점이 추가될 때까지 볼록 껍질에 점을 반복적으로 추가하는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좌표가 가장 작은 점부터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시작점 기준으로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극각을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기준으로 나머지 점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(close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ㅇ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path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볼록 껍질에 점을 반복적으로 추가하고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추가된 마지막 두 점이 우회전을 형성하는지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형성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점 제거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점의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ConvexHullGrahamScan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294926"/>
              </p:ext>
            </p:extLst>
          </p:nvPr>
        </p:nvGraphicFramePr>
        <p:xfrm>
          <a:off x="123331" y="2214796"/>
          <a:ext cx="6898323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62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542030">
                  <a:extLst>
                    <a:ext uri="{9D8B030D-6E8A-4147-A177-3AD203B41FA5}">
                      <a16:colId xmlns:a16="http://schemas.microsoft.com/office/drawing/2014/main" val="2305393023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Point{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 p0;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Orientation(Point p, Point q, Point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q.y-p.y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r.x-q.x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q.x-p.x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r.y-q.y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 ? 1 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NextToTop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(stack&lt;Point&gt;&amp;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res;//value under stack top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(Point&amp; p1, Point&amp; 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temp = p1;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p1 = p2;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p2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DistanceSquare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p1, Point 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(p1.x-p2.x) * (p1.x-p2.x) + (p1.y-p2.y) * (p1.y-p2.y);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ComparePointOrient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*vp1, const void *vp2){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*p1 = (Point*)vp1;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*p2 = (Point*)vp2;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 = Orientation(p0, *p1, *p2);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if(o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DistanceSquare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(p0, *p2)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DistanceSquare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(p0, *p1) ? -1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(o == 2) ? -1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ConvexHull_GrahamScan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(vector&lt;Point&gt;&amp; p, int n){//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p[0].y,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++)//Find leftmost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].y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].y &amp;&amp;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].x &lt; p[min].x)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].y , min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swap(p[0], p[min]);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p0 = p[0];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(&amp;p[1],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ComparePointOrient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if points are located on same line, remove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n-1 &amp;&amp; Orientation(p0,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p[i+1])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p[m] =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&lt;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stack&lt;Point&gt;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1 &amp;&amp; Orientation(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NextToTop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!=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Point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vector&lt;Point&gt; p = {{0,3}, {1,1}, {2,2}, {4,4}, {0,0}, {1,2}, {3,1}, {3,3}};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ConvexHull_GrahamScan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3069853-AC78-2E0B-0D48-19BFBBAFF5F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9165" y="2070908"/>
            <a:ext cx="4077219" cy="15786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DF85D58-8B27-7C41-D21A-209FEF7EAE2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24561" y="3970648"/>
            <a:ext cx="5067439" cy="224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2337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387541"/>
              </p:ext>
            </p:extLst>
          </p:nvPr>
        </p:nvGraphicFramePr>
        <p:xfrm>
          <a:off x="125130" y="868119"/>
          <a:ext cx="521290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29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Quickhull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 for Convex Hull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O(n2) [Worst case], O(n log n) [Average case]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Quickhull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algorithm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731008"/>
              </p:ext>
            </p:extLst>
          </p:nvPr>
        </p:nvGraphicFramePr>
        <p:xfrm>
          <a:off x="7688227" y="868118"/>
          <a:ext cx="4378643" cy="573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8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hull;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FindSide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p1,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p2,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p3){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(p3.second-p1.second)*(p2.first-p1.first) - (p2.second-p1.second)*(p3.first-p1.first);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LineDistance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p1,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p2,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p3){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abs((p3.second-p1.second)*(p2.first-p1.first) - (p2.second-p1.second)*(p3.first-p1.first));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a, int n,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p1,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p2, int side){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LineDistance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p2,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FindSide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p2,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== side &amp;&amp; temp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hull.insert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hull.insert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p1, 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FindSide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p1, p2));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p2, 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FindSide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p2, p1));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a, int n){// O(n^2) 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k : hull)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p = {{0,3}, {1,1}, {2,2}, {4,4}, {0,0}, {1,2}, {3,1}, {3,3}};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2466BCB-CD19-4811-5B15-86A190561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60" y="2385286"/>
            <a:ext cx="6658257" cy="269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8298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580443"/>
              </p:ext>
            </p:extLst>
          </p:nvPr>
        </p:nvGraphicFramePr>
        <p:xfrm>
          <a:off x="125130" y="868119"/>
          <a:ext cx="904430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Median of Two Sorted Array of Same Size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정렬된 배열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a, 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배열을 병합한 후 배열의 중앙값을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배열의 크기는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짝수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n, n-1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값을 더한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나눠야 중앙값이 나옴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병합하는 동안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변수에 이전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값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추가공간 없이 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배열에는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배열에는 큰 값을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배열 마지막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배열 첫번째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[Binary Search]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Median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Size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48373"/>
              </p:ext>
            </p:extLst>
          </p:nvPr>
        </p:nvGraphicFramePr>
        <p:xfrm>
          <a:off x="125130" y="2498764"/>
          <a:ext cx="4035743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5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GetMedianOf2SortedSameSizeArr_ver1(vector&lt;int&gt;&amp; a, vector&lt;int&gt;&amp; b,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m1 = -1, m2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k = 0; k&lt;=n 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m1 = m2;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m2 = b[0];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m1 = m2;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m2 = a[0];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b[j]){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m1 = m2;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m2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m1 = m2;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m2 = b[j];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(m1+m2)/2;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9ED4AE6-7492-0D7A-FEDF-13FDA155A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059983"/>
              </p:ext>
            </p:extLst>
          </p:nvPr>
        </p:nvGraphicFramePr>
        <p:xfrm>
          <a:off x="125130" y="5693205"/>
          <a:ext cx="428815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2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19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GetMedianOf2SortedSameSizeArr_ver2(vector&lt;int&gt;&amp; a, vector&lt;int&gt;&amp; b, int n){//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n-1,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b[j] &amp;&amp; j &lt; n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swap(a[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(a[n-1] + b[0])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B1B678C-B7AF-7918-B0C4-C87E988D0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177065"/>
              </p:ext>
            </p:extLst>
          </p:nvPr>
        </p:nvGraphicFramePr>
        <p:xfrm>
          <a:off x="4647282" y="2517471"/>
          <a:ext cx="5100955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9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GetMedianOf2SortedSameSizeArr_BinarySearch(vector&lt;int&gt;&amp; a, vector&lt;int&gt;&amp; b,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low = (int)-1e9, high = (int)1e9;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low+high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mid)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mid)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pos)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pos--;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low = (int)-1e9;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high = (int) 1e9;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(low + high)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mid)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mid)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pos)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low)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{1, 12, 15, 26, 38};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{2, 13, 17, 30, 45};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GetMedianOf2SortedSameSizeArr_ver2(a, b, n)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44346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705483"/>
              </p:ext>
            </p:extLst>
          </p:nvPr>
        </p:nvGraphicFramePr>
        <p:xfrm>
          <a:off x="125130" y="868119"/>
          <a:ext cx="61423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23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Median of two Sorted Arrays of Different Size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정렬된 배열이 주어지면 두 배열을 병합했을 때 중앙값을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O(log min(m, n)) [Binary Search]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Median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 Size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803320"/>
              </p:ext>
            </p:extLst>
          </p:nvPr>
        </p:nvGraphicFramePr>
        <p:xfrm>
          <a:off x="7089081" y="868118"/>
          <a:ext cx="4946968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6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GetMedianOf2SortedDiffSizeArr_BinarySearch(vector&lt;int&gt;&amp; a, vector&lt;int&gt;&amp; b){// O(min(log m, 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&gt;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GetMedianOf2SortedDiffSizeArr_BinarySearch(b, 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mid_merged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 + m + 1)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 &lt;= e){// for array a (n &lt;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s+e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mid;// array a's mid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mid_merged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mid;//array b's mid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la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 ? a[la_size-1] : INT_MIN;// left a's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 ? b[lb_size-1] : INT_MIN;// left b's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 ?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: INT_MAX;// right a's first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 ?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: INT_MAX;// right b's first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if(la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% 2 == 0)// if merged array's size is even number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(max(la,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/ 2.0;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max(la,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if(la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)//value in left is bigger than value in right, move mid to left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 = mid - 1;// small size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arr's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mid move left, big size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arr's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mid move right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else//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{1};//, 12, 15, 26, 38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{2, 13, 17, 30, 45};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GetMedianOf2SortedDiffSizeArr_BinarySearch(a,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76CA2D0-678E-E881-C31E-24368BFC301B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59C6189-BAFE-9CCD-12B7-98685C95C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950255"/>
              </p:ext>
            </p:extLst>
          </p:nvPr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C4DAC97-99E9-5A1B-1AF8-3C731363AB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332836F-17AE-B5F0-5935-2C9C2D67DAD6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AC4A85C-51D3-D51D-2C83-F4E82E74A8F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25EC305-8AB3-E2A5-87F4-D69EABB390C0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0D14F79-2BED-9552-A3AE-0D99E38F5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379663"/>
              </p:ext>
            </p:extLst>
          </p:nvPr>
        </p:nvGraphicFramePr>
        <p:xfrm>
          <a:off x="1324307" y="2248533"/>
          <a:ext cx="2340000" cy="413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13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42DFC626-0F3B-07AA-EA2A-27678C464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968227"/>
              </p:ext>
            </p:extLst>
          </p:nvPr>
        </p:nvGraphicFramePr>
        <p:xfrm>
          <a:off x="1324307" y="3243751"/>
          <a:ext cx="3744000" cy="413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86569221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204112476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145985532"/>
                    </a:ext>
                  </a:extLst>
                </a:gridCol>
              </a:tblGrid>
              <a:tr h="413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0CC073-DC76-F47D-0965-F5EF307A75B8}"/>
              </a:ext>
            </a:extLst>
          </p:cNvPr>
          <p:cNvCxnSpPr>
            <a:cxnSpLocks/>
          </p:cNvCxnSpPr>
          <p:nvPr/>
        </p:nvCxnSpPr>
        <p:spPr>
          <a:xfrm>
            <a:off x="2249085" y="1980679"/>
            <a:ext cx="0" cy="885898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065A4E3-560F-0CE9-4742-F14BB2283FB7}"/>
              </a:ext>
            </a:extLst>
          </p:cNvPr>
          <p:cNvCxnSpPr>
            <a:cxnSpLocks/>
          </p:cNvCxnSpPr>
          <p:nvPr/>
        </p:nvCxnSpPr>
        <p:spPr>
          <a:xfrm>
            <a:off x="3664307" y="3018186"/>
            <a:ext cx="0" cy="885898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02909B3-6D79-FCA6-8583-0D5F19E7A520}"/>
              </a:ext>
            </a:extLst>
          </p:cNvPr>
          <p:cNvSpPr txBox="1"/>
          <p:nvPr/>
        </p:nvSpPr>
        <p:spPr>
          <a:xfrm>
            <a:off x="1424074" y="1980679"/>
            <a:ext cx="750615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/>
              <a:t>Left_X</a:t>
            </a:r>
            <a:r>
              <a:rPr lang="en-US" altLang="ko-KR" sz="1400" dirty="0"/>
              <a:t>: 2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CF499C-AE84-BDD0-5904-E2E36B4CC303}"/>
              </a:ext>
            </a:extLst>
          </p:cNvPr>
          <p:cNvSpPr txBox="1"/>
          <p:nvPr/>
        </p:nvSpPr>
        <p:spPr>
          <a:xfrm>
            <a:off x="2525786" y="1980679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/>
              <a:t>Right_X</a:t>
            </a:r>
            <a:r>
              <a:rPr lang="en-US" altLang="ko-KR" sz="1400" dirty="0"/>
              <a:t>: 3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B9C594-23E4-507D-BC2F-21BE7FB1D708}"/>
              </a:ext>
            </a:extLst>
          </p:cNvPr>
          <p:cNvSpPr txBox="1"/>
          <p:nvPr/>
        </p:nvSpPr>
        <p:spPr>
          <a:xfrm>
            <a:off x="2074091" y="3755672"/>
            <a:ext cx="844305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/>
              <a:t>Left_Y</a:t>
            </a:r>
            <a:r>
              <a:rPr lang="en-US" altLang="ko-KR" sz="1400" dirty="0"/>
              <a:t>: 5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01F390-3114-CB79-5B96-74C256892BDB}"/>
              </a:ext>
            </a:extLst>
          </p:cNvPr>
          <p:cNvSpPr txBox="1"/>
          <p:nvPr/>
        </p:nvSpPr>
        <p:spPr>
          <a:xfrm>
            <a:off x="3949121" y="3755672"/>
            <a:ext cx="849675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/>
              <a:t>Right_Y</a:t>
            </a:r>
            <a:r>
              <a:rPr lang="en-US" altLang="ko-KR" sz="1400" dirty="0"/>
              <a:t>: 3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ADFC82-DE7F-62DE-289E-F4A6E1441DDB}"/>
              </a:ext>
            </a:extLst>
          </p:cNvPr>
          <p:cNvSpPr txBox="1"/>
          <p:nvPr/>
        </p:nvSpPr>
        <p:spPr>
          <a:xfrm>
            <a:off x="125130" y="4246714"/>
            <a:ext cx="7996897" cy="240065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marL="171450" indent="-171450" algn="l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조건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길이가 다르고 </a:t>
            </a:r>
            <a:r>
              <a:rPr lang="ko-KR" altLang="en-US" dirty="0">
                <a:solidFill>
                  <a:srgbClr val="FF0000"/>
                </a:solidFill>
              </a:rPr>
              <a:t>정렬된</a:t>
            </a:r>
            <a:r>
              <a:rPr lang="ko-KR" altLang="en-US" dirty="0">
                <a:solidFill>
                  <a:schemeClr val="tx1"/>
                </a:solidFill>
              </a:rPr>
              <a:t> 배열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개가 주어짐</a:t>
            </a:r>
            <a:endParaRPr lang="en-US" altLang="ko-KR" dirty="0">
              <a:solidFill>
                <a:schemeClr val="tx1"/>
              </a:solidFill>
            </a:endParaRPr>
          </a:p>
          <a:p>
            <a:pPr marL="171450" indent="-171450" algn="l">
              <a:buFontTx/>
              <a:buChar char="-"/>
            </a:pPr>
            <a:r>
              <a:rPr lang="ko-KR" altLang="en-US" dirty="0"/>
              <a:t>핵심</a:t>
            </a:r>
            <a:r>
              <a:rPr lang="en-US" altLang="ko-KR" dirty="0"/>
              <a:t>: </a:t>
            </a:r>
            <a:r>
              <a:rPr lang="en-US" altLang="ko-KR" dirty="0" err="1">
                <a:solidFill>
                  <a:schemeClr val="tx1"/>
                </a:solidFill>
              </a:rPr>
              <a:t>Left_X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 err="1">
                <a:solidFill>
                  <a:schemeClr val="tx1"/>
                </a:solidFill>
              </a:rPr>
              <a:t>Left_Y</a:t>
            </a:r>
            <a:r>
              <a:rPr lang="ko-KR" altLang="en-US" dirty="0">
                <a:solidFill>
                  <a:schemeClr val="tx1"/>
                </a:solidFill>
              </a:rPr>
              <a:t>가 </a:t>
            </a:r>
            <a:r>
              <a:rPr lang="en-US" altLang="ko-KR" dirty="0" err="1">
                <a:solidFill>
                  <a:schemeClr val="tx1"/>
                </a:solidFill>
              </a:rPr>
              <a:t>Right_X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 err="1">
                <a:solidFill>
                  <a:schemeClr val="tx1"/>
                </a:solidFill>
              </a:rPr>
              <a:t>Right_Y</a:t>
            </a:r>
            <a:r>
              <a:rPr lang="ko-KR" altLang="en-US" dirty="0">
                <a:solidFill>
                  <a:schemeClr val="tx1"/>
                </a:solidFill>
              </a:rPr>
              <a:t>보다 </a:t>
            </a:r>
            <a:r>
              <a:rPr lang="ko-KR" altLang="en-US" dirty="0"/>
              <a:t>항상 큰 것을 보장</a:t>
            </a:r>
            <a:r>
              <a:rPr lang="ko-KR" altLang="en-US" dirty="0">
                <a:solidFill>
                  <a:schemeClr val="tx1"/>
                </a:solidFill>
              </a:rPr>
              <a:t>하는 법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en-US" altLang="ko-KR" dirty="0">
                <a:sym typeface="Wingdings" panose="05000000000000000000" pitchFamily="2" charset="2"/>
              </a:rPr>
              <a:t>x</a:t>
            </a:r>
            <a:r>
              <a:rPr lang="en-US" altLang="ko-KR" baseline="-25000" dirty="0">
                <a:sym typeface="Wingdings" panose="05000000000000000000" pitchFamily="2" charset="2"/>
              </a:rPr>
              <a:t>2</a:t>
            </a:r>
            <a:r>
              <a:rPr lang="en-US" altLang="ko-KR" dirty="0">
                <a:sym typeface="Wingdings" panose="05000000000000000000" pitchFamily="2" charset="2"/>
              </a:rPr>
              <a:t> ≤ y</a:t>
            </a:r>
            <a:r>
              <a:rPr lang="en-US" altLang="ko-KR" baseline="-25000" dirty="0">
                <a:sym typeface="Wingdings" panose="05000000000000000000" pitchFamily="2" charset="2"/>
              </a:rPr>
              <a:t>6</a:t>
            </a:r>
            <a:r>
              <a:rPr lang="en-US" altLang="ko-KR" dirty="0">
                <a:sym typeface="Wingdings" panose="05000000000000000000" pitchFamily="2" charset="2"/>
              </a:rPr>
              <a:t> &amp; y</a:t>
            </a:r>
            <a:r>
              <a:rPr lang="en-US" altLang="ko-KR" baseline="-25000" dirty="0">
                <a:sym typeface="Wingdings" panose="05000000000000000000" pitchFamily="2" charset="2"/>
              </a:rPr>
              <a:t>5</a:t>
            </a:r>
            <a:r>
              <a:rPr lang="en-US" altLang="ko-KR" dirty="0">
                <a:sym typeface="Wingdings" panose="05000000000000000000" pitchFamily="2" charset="2"/>
              </a:rPr>
              <a:t> ≤ x</a:t>
            </a:r>
            <a:r>
              <a:rPr lang="en-US" altLang="ko-KR" baseline="-25000" dirty="0">
                <a:sym typeface="Wingdings" panose="05000000000000000000" pitchFamily="2" charset="2"/>
              </a:rPr>
              <a:t>3</a:t>
            </a:r>
            <a:endParaRPr lang="en-US" altLang="ko-KR" dirty="0"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   (1.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정렬된 배열 이므로 </a:t>
            </a:r>
            <a:r>
              <a:rPr lang="en-US" altLang="ko-KR" dirty="0" err="1">
                <a:solidFill>
                  <a:schemeClr val="tx1"/>
                </a:solidFill>
                <a:sym typeface="Wingdings" panose="05000000000000000000" pitchFamily="2" charset="2"/>
              </a:rPr>
              <a:t>Left_X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&lt; </a:t>
            </a:r>
            <a:r>
              <a:rPr lang="en-US" altLang="ko-KR" dirty="0" err="1">
                <a:solidFill>
                  <a:schemeClr val="tx1"/>
                </a:solidFill>
                <a:sym typeface="Wingdings" panose="05000000000000000000" pitchFamily="2" charset="2"/>
              </a:rPr>
              <a:t>Right_X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&amp; </a:t>
            </a:r>
            <a:r>
              <a:rPr lang="en-US" altLang="ko-KR" dirty="0" err="1">
                <a:solidFill>
                  <a:schemeClr val="tx1"/>
                </a:solidFill>
                <a:sym typeface="Wingdings" panose="05000000000000000000" pitchFamily="2" charset="2"/>
              </a:rPr>
              <a:t>Left_Y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&lt; </a:t>
            </a:r>
            <a:r>
              <a:rPr lang="en-US" altLang="ko-KR" dirty="0" err="1">
                <a:solidFill>
                  <a:schemeClr val="tx1"/>
                </a:solidFill>
                <a:sym typeface="Wingdings" panose="05000000000000000000" pitchFamily="2" charset="2"/>
              </a:rPr>
              <a:t>Right_Y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   (2.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서로 다른 배열에서 </a:t>
            </a:r>
            <a:r>
              <a:rPr lang="ko-KR" alt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분할선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다음의 값보다 작으면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Left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&lt;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Right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가 항상 성립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endParaRPr lang="en-US" altLang="ko-KR" baseline="-25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 algn="l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중간값</a:t>
            </a:r>
            <a:r>
              <a:rPr lang="en-US" altLang="ko-KR" dirty="0">
                <a:solidFill>
                  <a:schemeClr val="tx1"/>
                </a:solidFill>
              </a:rPr>
              <a:t>(Median): (max(x2, y5)+min(x3, y6)) / </a:t>
            </a:r>
            <a:r>
              <a:rPr lang="en-US" altLang="ko-KR" dirty="0" err="1">
                <a:solidFill>
                  <a:schemeClr val="tx1"/>
                </a:solidFill>
              </a:rPr>
              <a:t>merged_array_size</a:t>
            </a:r>
            <a:r>
              <a:rPr lang="en-US" altLang="ko-KR" dirty="0">
                <a:solidFill>
                  <a:schemeClr val="tx1"/>
                </a:solidFill>
              </a:rPr>
              <a:t>  [If </a:t>
            </a:r>
            <a:r>
              <a:rPr lang="en-US" altLang="ko-KR" dirty="0" err="1">
                <a:solidFill>
                  <a:schemeClr val="tx1"/>
                </a:solidFill>
              </a:rPr>
              <a:t>merged_array_size</a:t>
            </a:r>
            <a:r>
              <a:rPr lang="en-US" altLang="ko-KR" dirty="0">
                <a:solidFill>
                  <a:schemeClr val="tx1"/>
                </a:solidFill>
              </a:rPr>
              <a:t> is Even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number]</a:t>
            </a:r>
          </a:p>
          <a:p>
            <a:pPr indent="1368000" algn="l"/>
            <a:r>
              <a:rPr lang="en-US" altLang="ko-KR" dirty="0">
                <a:solidFill>
                  <a:schemeClr val="tx1"/>
                </a:solidFill>
              </a:rPr>
              <a:t>(max(x2, y5) [if </a:t>
            </a:r>
            <a:r>
              <a:rPr lang="en-US" altLang="ko-KR" dirty="0" err="1">
                <a:solidFill>
                  <a:schemeClr val="tx1"/>
                </a:solidFill>
              </a:rPr>
              <a:t>merged_array_size</a:t>
            </a:r>
            <a:r>
              <a:rPr lang="en-US" altLang="ko-KR" dirty="0">
                <a:solidFill>
                  <a:schemeClr val="tx1"/>
                </a:solidFill>
              </a:rPr>
              <a:t> is Odd number]</a:t>
            </a:r>
          </a:p>
          <a:p>
            <a:pPr marL="171450" indent="-171450" algn="l">
              <a:buFontTx/>
              <a:buChar char="-"/>
            </a:pPr>
            <a:r>
              <a:rPr lang="ko-KR" altLang="en-US" dirty="0">
                <a:solidFill>
                  <a:srgbClr val="009900"/>
                </a:solidFill>
              </a:rPr>
              <a:t>일반화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err="1">
                <a:solidFill>
                  <a:schemeClr val="tx1"/>
                </a:solidFill>
              </a:rPr>
              <a:t>Left_X_last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≤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Right_Y_first</a:t>
            </a:r>
            <a:endParaRPr lang="en-US" altLang="ko-KR" dirty="0">
              <a:solidFill>
                <a:schemeClr val="tx1"/>
              </a:solidFill>
            </a:endParaRPr>
          </a:p>
          <a:p>
            <a:pPr marL="722313" algn="l"/>
            <a:r>
              <a:rPr lang="en-US" altLang="ko-KR" dirty="0" err="1">
                <a:solidFill>
                  <a:schemeClr val="tx1"/>
                </a:solidFill>
              </a:rPr>
              <a:t>Left_Y_last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≤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Right_X_first</a:t>
            </a:r>
            <a:endParaRPr lang="en-US" altLang="ko-KR" dirty="0">
              <a:solidFill>
                <a:schemeClr val="tx1"/>
              </a:solidFill>
            </a:endParaRPr>
          </a:p>
          <a:p>
            <a:pPr indent="722313" algn="l"/>
            <a:r>
              <a:rPr lang="en-US" altLang="ko-KR" dirty="0">
                <a:solidFill>
                  <a:schemeClr val="tx1"/>
                </a:solidFill>
              </a:rPr>
              <a:t>Median: max(</a:t>
            </a:r>
            <a:r>
              <a:rPr lang="en-US" altLang="ko-KR" dirty="0" err="1">
                <a:solidFill>
                  <a:schemeClr val="tx1"/>
                </a:solidFill>
              </a:rPr>
              <a:t>Left_X_last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Left_Y_last</a:t>
            </a:r>
            <a:r>
              <a:rPr lang="en-US" altLang="ko-KR" dirty="0">
                <a:solidFill>
                  <a:schemeClr val="tx1"/>
                </a:solidFill>
              </a:rPr>
              <a:t>) [Odd number]</a:t>
            </a:r>
          </a:p>
          <a:p>
            <a:pPr indent="1347788" algn="l"/>
            <a:r>
              <a:rPr lang="en-US" altLang="ko-KR" dirty="0">
                <a:solidFill>
                  <a:schemeClr val="tx1"/>
                </a:solidFill>
              </a:rPr>
              <a:t>(max(</a:t>
            </a:r>
            <a:r>
              <a:rPr lang="en-US" altLang="ko-KR" dirty="0" err="1">
                <a:solidFill>
                  <a:schemeClr val="tx1"/>
                </a:solidFill>
              </a:rPr>
              <a:t>Left_X_last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Left_Y_last</a:t>
            </a:r>
            <a:r>
              <a:rPr lang="en-US" altLang="ko-KR" dirty="0">
                <a:solidFill>
                  <a:schemeClr val="tx1"/>
                </a:solidFill>
              </a:rPr>
              <a:t>)+min(</a:t>
            </a:r>
            <a:r>
              <a:rPr lang="en-US" altLang="ko-KR" dirty="0" err="1">
                <a:solidFill>
                  <a:schemeClr val="tx1"/>
                </a:solidFill>
              </a:rPr>
              <a:t>Right_X_first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Right_Y_first</a:t>
            </a:r>
            <a:r>
              <a:rPr lang="en-US" altLang="ko-KR" dirty="0">
                <a:solidFill>
                  <a:schemeClr val="tx1"/>
                </a:solidFill>
              </a:rPr>
              <a:t>))/merged size [Even number]</a:t>
            </a:r>
          </a:p>
          <a:p>
            <a:pPr marL="171450" indent="-171450" algn="l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특징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err="1">
                <a:solidFill>
                  <a:schemeClr val="tx1"/>
                </a:solidFill>
              </a:rPr>
              <a:t>Left_X+Left_Y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 err="1">
                <a:solidFill>
                  <a:schemeClr val="tx1"/>
                </a:solidFill>
              </a:rPr>
              <a:t>Right_X+Right_Y</a:t>
            </a:r>
            <a:r>
              <a:rPr lang="ko-KR" altLang="en-US" dirty="0">
                <a:solidFill>
                  <a:schemeClr val="tx1"/>
                </a:solidFill>
              </a:rPr>
              <a:t>의 값은 계속 유지됨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</a:rPr>
              <a:t>          </a:t>
            </a:r>
            <a:r>
              <a:rPr lang="en-US" altLang="ko-KR" dirty="0" err="1">
                <a:solidFill>
                  <a:srgbClr val="FF0000"/>
                </a:solidFill>
              </a:rPr>
              <a:t>Mid</a:t>
            </a:r>
            <a:r>
              <a:rPr lang="en-US" altLang="ko-KR" baseline="-25000" dirty="0" err="1">
                <a:solidFill>
                  <a:srgbClr val="FF0000"/>
                </a:solidFill>
              </a:rPr>
              <a:t>x</a:t>
            </a:r>
            <a:r>
              <a:rPr lang="ko-KR" altLang="en-US" dirty="0">
                <a:solidFill>
                  <a:schemeClr val="tx1"/>
                </a:solidFill>
              </a:rPr>
              <a:t>가 왼쪽으로 움직이면 </a:t>
            </a:r>
            <a:r>
              <a:rPr lang="en-US" altLang="ko-KR" dirty="0" err="1">
                <a:solidFill>
                  <a:srgbClr val="FF0000"/>
                </a:solidFill>
              </a:rPr>
              <a:t>Mid</a:t>
            </a:r>
            <a:r>
              <a:rPr lang="en-US" altLang="ko-KR" baseline="-25000" dirty="0" err="1">
                <a:solidFill>
                  <a:srgbClr val="FF0000"/>
                </a:solidFill>
              </a:rPr>
              <a:t>y</a:t>
            </a:r>
            <a:r>
              <a:rPr lang="ko-KR" altLang="en-US" dirty="0">
                <a:solidFill>
                  <a:schemeClr val="tx1"/>
                </a:solidFill>
              </a:rPr>
              <a:t>는 오른쪽으로 움직임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</a:rPr>
              <a:t>          </a:t>
            </a:r>
            <a:r>
              <a:rPr lang="en-US" altLang="ko-KR" dirty="0" err="1">
                <a:solidFill>
                  <a:srgbClr val="FF0000"/>
                </a:solidFill>
              </a:rPr>
              <a:t>Mid</a:t>
            </a:r>
            <a:r>
              <a:rPr lang="en-US" altLang="ko-KR" baseline="-25000" dirty="0" err="1">
                <a:solidFill>
                  <a:srgbClr val="FF0000"/>
                </a:solidFill>
              </a:rPr>
              <a:t>x</a:t>
            </a:r>
            <a:r>
              <a:rPr lang="ko-KR" altLang="en-US" dirty="0">
                <a:solidFill>
                  <a:schemeClr val="tx1"/>
                </a:solidFill>
              </a:rPr>
              <a:t>가 오른쪽으로 움직이면 </a:t>
            </a:r>
            <a:r>
              <a:rPr lang="en-US" altLang="ko-KR" dirty="0" err="1">
                <a:solidFill>
                  <a:srgbClr val="FF0000"/>
                </a:solidFill>
              </a:rPr>
              <a:t>Mid</a:t>
            </a:r>
            <a:r>
              <a:rPr lang="en-US" altLang="ko-KR" baseline="-25000" dirty="0" err="1">
                <a:solidFill>
                  <a:srgbClr val="FF0000"/>
                </a:solidFill>
              </a:rPr>
              <a:t>y</a:t>
            </a:r>
            <a:r>
              <a:rPr lang="ko-KR" altLang="en-US" dirty="0">
                <a:solidFill>
                  <a:schemeClr val="tx1"/>
                </a:solidFill>
              </a:rPr>
              <a:t>는 왼쪽으로 움직임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480704-E9A5-295E-FEB6-F93E84EB591B}"/>
              </a:ext>
            </a:extLst>
          </p:cNvPr>
          <p:cNvSpPr txBox="1"/>
          <p:nvPr/>
        </p:nvSpPr>
        <p:spPr>
          <a:xfrm>
            <a:off x="1859633" y="173177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>
                <a:solidFill>
                  <a:srgbClr val="FF0000"/>
                </a:solidFill>
              </a:rPr>
              <a:t>Mid</a:t>
            </a:r>
            <a:r>
              <a:rPr lang="en-US" altLang="ko-KR" sz="1400" baseline="-25000" dirty="0" err="1">
                <a:solidFill>
                  <a:srgbClr val="FF0000"/>
                </a:solidFill>
              </a:rPr>
              <a:t>x</a:t>
            </a:r>
            <a:endParaRPr lang="ko-KR" altLang="en-US" sz="1400" baseline="-25000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3EF386-5029-DA8F-A260-2DED80330776}"/>
              </a:ext>
            </a:extLst>
          </p:cNvPr>
          <p:cNvSpPr txBox="1"/>
          <p:nvPr/>
        </p:nvSpPr>
        <p:spPr>
          <a:xfrm>
            <a:off x="3231788" y="2774166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>
                <a:solidFill>
                  <a:srgbClr val="FF0000"/>
                </a:solidFill>
              </a:rPr>
              <a:t>Mid</a:t>
            </a:r>
            <a:r>
              <a:rPr lang="en-US" altLang="ko-KR" sz="1400" baseline="-25000" dirty="0" err="1">
                <a:solidFill>
                  <a:srgbClr val="FF0000"/>
                </a:solidFill>
              </a:rPr>
              <a:t>y</a:t>
            </a:r>
            <a:endParaRPr lang="ko-KR" altLang="en-US" sz="14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76701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918139"/>
              </p:ext>
            </p:extLst>
          </p:nvPr>
        </p:nvGraphicFramePr>
        <p:xfrm>
          <a:off x="125130" y="868119"/>
          <a:ext cx="795350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35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Painter’s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Problem using Binary Search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화가가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제약조건 하에서 모든 보드를 칠할 최소 시간을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제약조건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화가는 보드를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그리는데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시간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화가는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또는 연속적으로 놓여있는 보드를 칠할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(1, 2, 3, 4) 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있으면 화가는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(1) , (1, 2), (1, 2, 3), (1, 2, 3, 4) 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칠할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목표 값에 대해 낮은 범위에서 높은 범위로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범위 중 가장 큰 값은 배열의 모든 요소의 합이고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할당할 때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범위 중 가장 낮은 값은 배열의 최댓값이고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부분을 나누어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작거나 같도록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 ~ high): low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작업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작업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painetr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~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범위 내에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painter &gt; 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mid ~ high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 내에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(sum(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Search’s Invariant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목표 값은 검색 범위 내에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범위는 종료에 도달할 수 있도록 각 루프에서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범위는 정렬된 순서로 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Painter Partition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133534"/>
              </p:ext>
            </p:extLst>
          </p:nvPr>
        </p:nvGraphicFramePr>
        <p:xfrm>
          <a:off x="8197690" y="868118"/>
          <a:ext cx="3013393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3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GetMaxValue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GetSumOfArray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NumberOfPainter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0, painter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if(sum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painter++;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painter;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PainterPartition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k){// O(n log (sum(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GetMaxValue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GetSumOfArray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 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(l + h)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painter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NumberOfPainter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if(painter &lt;= k)//if target's value is close to low value,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 = mid;// Update search range closer to low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{1, 2, 3, 4, 5, 6, 7, 8, 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PainterPartition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157073"/>
              </p:ext>
            </p:extLst>
          </p:nvPr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891302"/>
              </p:ext>
            </p:extLst>
          </p:nvPr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99551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AE45-C227-6B13-1C86-8EC8D466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84519C-228C-E68F-FB87-02A52C6F6D47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E8A8D5-AC42-2D33-7E17-53FF21370A3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BA8D87-0F90-153A-45F8-3CCA83103B8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62DF9D-9602-D4E5-D446-F5480B65EAA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94935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Math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06883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7C057-8A45-C515-A9D3-4C038474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E7379D-C372-41F9-9E9E-424F34DA3315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E7E1F5-8CE0-8773-C447-F58A5E27574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7688AC-A7BE-16B7-1FFD-C2B227E7822E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0FC6F2-36F6-80EE-7A46-1DAE1420C98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2059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4D9F-8420-5CFE-61A5-BC4589EA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535A7AC-5040-9848-1E0B-033C0A6FDF06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5BB2A9-E7AC-E1BB-72E4-7E1CE2A878D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BB9866-4C76-65A8-DAE1-160432E86BF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94F682-0AEE-3BCA-0219-9FBEFE415DE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0786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Bitwise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921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BE1F-6651-A12E-1D47-BD91A603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95D2B6D-9042-77F7-FACA-B365111047C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79F1A3-3F01-00D7-FC45-9DF6AC9CB55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E4AE41-CB66-3B5F-D2A9-5E10346943E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75C7C5C-1F4A-EB4B-FEAE-A124C63DBBA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D45A0-2530-BD1A-2FDF-F2063179DC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(3)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97D27C-87BF-C098-9D11-A3026F2777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E18FA47-0ABC-5BA2-578C-1C8FE59347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3B8F53-48FD-96C0-AE9F-B9C00D1D1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812A1AF-B04A-6A36-0E74-53A998C5B12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C48DFEE-AA83-4AC9-423F-B87FE804257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3944A4-CF6C-FB35-0049-7F2BD5D8C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33699"/>
              </p:ext>
            </p:extLst>
          </p:nvPr>
        </p:nvGraphicFramePr>
        <p:xfrm>
          <a:off x="113337" y="868118"/>
          <a:ext cx="5644067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406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노드에서 다른 노드로 가기 위한 간선 여부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][j]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노드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가는 간선 여부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nVertex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확인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연결된 모든 모드를 방문할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 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리스트 형태로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있는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수에 비례한 메모리 차지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노드끼리의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연결을 확인할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19369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8B9CB-280C-9D0F-5A52-5E62D8DF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0D6A73-1926-29F6-90A0-F6025D1629A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24B4FA-9EC6-2593-C3A1-AFCCF74296D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118C3-7F88-FE85-4ADD-C0381D96E5D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24989C-6F27-342F-8FC5-BB9CE6DF771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42708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254000">
                  <a:srgbClr val="0000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59434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순열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조합 공식 정리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120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팩토리얼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n! = n(n-1)(n-2)…1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(Permutation):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(Combination):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b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a:b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있는 순열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포함된 원소들을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en-US" altLang="ko-KR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aaabb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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𝟑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𝟏𝟎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원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!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원 모양 테이블에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원소를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염주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서로 다른 종류의 구슬로 목걸이를 만드는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최단거리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집합의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S(n,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똑같은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ex) n=6, k=2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일때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𝟑𝟏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자연수의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P(n,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똑같은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똑같이 생긴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P(n, k) = P(n-k, 1) + P(n-k, 2) + … + P(n-k,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이항 정리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𝒂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𝒃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 …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/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홀수 조합 또는 짝수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0 = +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짝수 조합의 총합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–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615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5" t="-208" r="-258" b="-1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574901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First Search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7589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DFS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트리나 그래프를 순회하는데 사용되는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Backtracking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Traversal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깊은 노드를 먼저 방문 후 형제 노드가 없으면 상위 노드로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역추적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Preorder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Posetorder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6035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rgbClr val="767171"/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0000FF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0000FF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Compare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17910192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336620"/>
              </p:ext>
            </p:extLst>
          </p:nvPr>
        </p:nvGraphicFramePr>
        <p:xfrm>
          <a:off x="125130" y="868119"/>
          <a:ext cx="798703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7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 if a number is positive, negative or zero using bit operators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비교없이 정수가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 bytes = 32 bits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부호는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때는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때는 양수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Shift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(&gt;&gt;31)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하면 부호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n&gt;&gt;31 ==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n&gt;&gt;31 == 0,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n&gt;&gt;31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–n&gt;&gt;31 == 0,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–n&gt;&gt;31 == 1,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–n&gt;&gt;31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“ 1 + n&gt;&gt;31 – (-n&gt;&gt;31) “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생략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-1~1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O(1)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solidFill>
            <a:srgbClr val="76717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Compare – Check if Number is pos/neg/zero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929573"/>
              </p:ext>
            </p:extLst>
          </p:nvPr>
        </p:nvGraphicFramePr>
        <p:xfrm>
          <a:off x="125130" y="2883231"/>
          <a:ext cx="22450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index(int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1 +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&gt;&gt; 31) - (-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&gt;&gt; 31);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check(int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s[] = { "negative", "zero", "positive"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index(n);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is " &lt;&lt;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check(30);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check(-20);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check(0);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7638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820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C2887-66D7-1AA2-AECD-2DAD9C901068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4A541C-D700-B0FE-A1C6-4DD8B8443FE5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BBDDC9-3BA8-75B6-C953-D8DF2315A8F7}"/>
                </a:ext>
              </a:extLst>
            </p:cNvPr>
            <p:cNvSpPr txBox="1"/>
            <p:nvPr/>
          </p:nvSpPr>
          <p:spPr>
            <a:xfrm>
              <a:off x="0" y="171246"/>
              <a:ext cx="68326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Structure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0E9BA3-5B7F-C44E-FD4D-E603AD6652C6}"/>
              </a:ext>
            </a:extLst>
          </p:cNvPr>
          <p:cNvSpPr txBox="1"/>
          <p:nvPr/>
        </p:nvSpPr>
        <p:spPr>
          <a:xfrm>
            <a:off x="182946" y="1513295"/>
            <a:ext cx="1200905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Data Structure</a:t>
            </a:r>
            <a:r>
              <a:rPr lang="en-US" altLang="ko-KR" sz="2600" b="1" dirty="0">
                <a:solidFill>
                  <a:srgbClr val="0000FF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∙ ∙ ∙ ∙ ∙ ∙ ∙ ∙ ∙ ∙ ∙ ∙ ∙ ∙ ∙ ∙ ∙ ∙ ∙ ∙ ∙ ∙ ∙ ∙ ∙ ∙ ∙ ∙ ∙ ∙ ∙ ∙ ∙ ∙ ∙ ∙ </a:t>
            </a: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Array  ∙ ∙ ∙ ∙ ∙ ∙ ∙ ∙ ∙ ∙ ∙ ∙ ∙ ∙ ∙ ∙ ∙ ∙ ∙ ∙ ∙ ∙ ∙ ∙ ∙ ∙ ∙ ∙ ∙ ∙ ∙ ∙ ∙ ∙ ∙ ∙ ∙ ∙ ∙ ∙ ∙ ∙ 4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String ∙ ∙ ∙ ∙ ∙ ∙ ∙ ∙ ∙ ∙ ∙ ∙ ∙ ∙ ∙ ∙ ∙ ∙ ∙ ∙ ∙ ∙ ∙ ∙ ∙ ∙ ∙ ∙ ∙ ∙ ∙ ∙ ∙ ∙ ∙ ∙ ∙ ∙ ∙ ∙ Skip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Linked List 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Stack 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Queue  ∙ ∙ ∙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Tree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Hashing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Matrix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Set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Map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Advanced ∙ ∙ ∙ ∙ ∙ ∙ ∙ ∙ ∙ ∙ ∙ ∙ ∙ ∙ ∙ ∙ ∙ ∙ ∙ ∙ ∙ ∙ ∙ ∙ ∙ ∙ ∙ ∙ ∙ ∙ ∙ ∙ ∙ ∙ ∙ ∙ ∙</a:t>
            </a:r>
            <a:endParaRPr lang="ko-KR" altLang="en-US" sz="26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210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4CA98-D84E-0DC0-FB13-8933EC8A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7788B7-E63E-6967-A871-E91A85865A8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8A8EAF-E583-EF12-FA97-DE6A70358B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CFB2C2E-61DA-C570-4D1B-ECB9474F95A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C25167-C205-7BAE-73F0-7B8B7A367B8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AF020-6C4D-8535-411E-87261A72300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C52171-96F7-3736-E42F-29C2207F163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C750224-0035-0773-BFCF-FCBB0FC1B2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E4C59BE-BEDB-D69B-A7DD-F59D74CB3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A264352-7F6B-BC49-2379-93D4BD37BA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2BDC98-43DB-FC19-159E-1A3533C9A5F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35154D-10C1-B47C-C982-DAEC47F41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64270"/>
              </p:ext>
            </p:extLst>
          </p:nvPr>
        </p:nvGraphicFramePr>
        <p:xfrm>
          <a:off x="113337" y="868119"/>
          <a:ext cx="8421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83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Disjoint Set (Union-Find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겹치지 않거나 분리된 하위집합을 저장하는 데이터구조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rank: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깊이가 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깊이가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)(rank != height)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rank == right rank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트리가 다른 트리 아래 있는지 중요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size: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&lt; right size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right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&gt; right size  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== right size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 아래에 있는지 중요하지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Compression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일정한 시간 복잡도를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Path compression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압축하여 속도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메커니즘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5A35D6-8D1A-90DE-94BA-36E2FF1E8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81527"/>
              </p:ext>
            </p:extLst>
          </p:nvPr>
        </p:nvGraphicFramePr>
        <p:xfrm>
          <a:off x="401437" y="5420869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7FE47B-70B2-70D1-CA2A-DC2A330FF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40544"/>
              </p:ext>
            </p:extLst>
          </p:nvPr>
        </p:nvGraphicFramePr>
        <p:xfrm>
          <a:off x="401437" y="4167692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E3C786C-A025-2EEC-8493-C56F7C04B702}"/>
              </a:ext>
            </a:extLst>
          </p:cNvPr>
          <p:cNvCxnSpPr>
            <a:cxnSpLocks/>
          </p:cNvCxnSpPr>
          <p:nvPr/>
        </p:nvCxnSpPr>
        <p:spPr>
          <a:xfrm>
            <a:off x="1386019" y="5029034"/>
            <a:ext cx="0" cy="4145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F2CF-C4CE-B70D-A1F5-E4F884361CC8}"/>
              </a:ext>
            </a:extLst>
          </p:cNvPr>
          <p:cNvSpPr txBox="1"/>
          <p:nvPr/>
        </p:nvSpPr>
        <p:spPr>
          <a:xfrm>
            <a:off x="1565854" y="5128742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Path Compression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912A362-EF36-DDBA-75C0-9A3A23D5F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6432"/>
              </p:ext>
            </p:extLst>
          </p:nvPr>
        </p:nvGraphicFramePr>
        <p:xfrm>
          <a:off x="4977165" y="3614751"/>
          <a:ext cx="1611595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59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F411F72-48B8-4136-0A5C-E7EFCF331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5169"/>
              </p:ext>
            </p:extLst>
          </p:nvPr>
        </p:nvGraphicFramePr>
        <p:xfrm>
          <a:off x="3683893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C1C263-A75A-9040-0615-EF00BB2D7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27067"/>
              </p:ext>
            </p:extLst>
          </p:nvPr>
        </p:nvGraphicFramePr>
        <p:xfrm>
          <a:off x="6038597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58E20AC-0850-6832-43C9-3F28E408AC3C}"/>
              </a:ext>
            </a:extLst>
          </p:cNvPr>
          <p:cNvSpPr txBox="1"/>
          <p:nvPr/>
        </p:nvSpPr>
        <p:spPr>
          <a:xfrm>
            <a:off x="7291617" y="5715708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EBCB1-DE85-C620-E9DF-1D9FDCD6EF36}"/>
              </a:ext>
            </a:extLst>
          </p:cNvPr>
          <p:cNvSpPr txBox="1"/>
          <p:nvPr/>
        </p:nvSpPr>
        <p:spPr>
          <a:xfrm>
            <a:off x="1714729" y="580034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27285-ADD3-AD6F-E7A4-7FA4C4DB18DC}"/>
              </a:ext>
            </a:extLst>
          </p:cNvPr>
          <p:cNvSpPr txBox="1"/>
          <p:nvPr/>
        </p:nvSpPr>
        <p:spPr>
          <a:xfrm>
            <a:off x="6199017" y="3949212"/>
            <a:ext cx="333863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932DF-2C1E-29A8-B56F-EEC6F7B0C60B}"/>
              </a:ext>
            </a:extLst>
          </p:cNvPr>
          <p:cNvSpPr txBox="1"/>
          <p:nvPr/>
        </p:nvSpPr>
        <p:spPr>
          <a:xfrm>
            <a:off x="1714729" y="448678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1886B6D-8D2A-CFD8-BE83-B1A40678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011136"/>
              </p:ext>
            </p:extLst>
          </p:nvPr>
        </p:nvGraphicFramePr>
        <p:xfrm>
          <a:off x="8853519" y="868118"/>
          <a:ext cx="255854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54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*rank, *parent,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this-&gt;n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(parent[x] !=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parent[x] = find(parent[x]);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parent[x];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Union(int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Result: 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6716E8-B9A1-3DE1-8845-E53E6443A75B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4668475" y="4452951"/>
            <a:ext cx="111448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8574F3-FAE4-28CA-AB48-1CCD0F7CFE20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5782962" y="4452951"/>
            <a:ext cx="124021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811842-112B-69C8-0081-BF2322B0BA92}"/>
              </a:ext>
            </a:extLst>
          </p:cNvPr>
          <p:cNvSpPr txBox="1"/>
          <p:nvPr/>
        </p:nvSpPr>
        <p:spPr>
          <a:xfrm>
            <a:off x="9933522" y="4794507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Cycle Detection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0A2ACB6-A992-5813-B7D2-476992A1B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27276"/>
              </p:ext>
            </p:extLst>
          </p:nvPr>
        </p:nvGraphicFramePr>
        <p:xfrm>
          <a:off x="-212343" y="7236261"/>
          <a:ext cx="3556394" cy="72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3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72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7596-18F5-9B01-73A4-CFEB888E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389D5C-EC31-1258-6ED2-4DD8E5781A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9CA70E-DA4D-FB15-F7C8-C1DC8F80239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1C3AA89-EF72-290F-9AE4-D60CC86AC4E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3DA71A-ADF5-C884-094C-23B9724BB2D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42695-88B5-CF95-4B31-2EFAB0C8EB7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39165C-ABE8-C4B0-326F-0D0E2971A7F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596699E-1A3E-C9E5-4294-1CCC10591E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12DEBC4-1D8E-D5D9-ECA1-EAA68C349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377321-9368-6091-3FCE-038345BC76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E89A00-63BF-F8C4-F775-2A16CC340B1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DE20FDC-642D-5C22-17AD-8014AA9AE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80568"/>
              </p:ext>
            </p:extLst>
          </p:nvPr>
        </p:nvGraphicFramePr>
        <p:xfrm>
          <a:off x="5278832" y="989750"/>
          <a:ext cx="6773333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96733">
                  <a:extLst>
                    <a:ext uri="{9D8B030D-6E8A-4147-A177-3AD203B41FA5}">
                      <a16:colId xmlns:a16="http://schemas.microsoft.com/office/drawing/2014/main" val="380667632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86E09A7-2591-421A-130B-952C84E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6" y="1829428"/>
            <a:ext cx="4941589" cy="341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2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7AE3A-DD30-3C9D-5525-B4C93943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BF2B2C-0981-7372-DFC7-B4C2FFA75A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DE30E2-9F07-23C3-91D9-4150A8633D8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8E2BC0-187E-E2D4-134E-8D8A1E8854A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B366A16-076A-165B-B2B6-6FA84B201AE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41C43-FD23-34E1-53CA-21702D57D3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Multistage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865BC-9F5C-54B4-8616-787A78D7AE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F11215-05E1-AA82-BF32-47E3AD8F29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4A41D57-81AE-28A5-6D02-5BA16BD7B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12CC8-85D1-DB18-E6A0-5574E7AB65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66EAFA-BBE8-D24A-EC10-4D23CCCB6F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27D81BE-9179-C16E-FC3C-7CA7A5771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64429"/>
              </p:ext>
            </p:extLst>
          </p:nvPr>
        </p:nvGraphicFramePr>
        <p:xfrm>
          <a:off x="125129" y="868118"/>
          <a:ext cx="6824311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Multistage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 단계에서 다음 단계로만 연결되도록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Destination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destination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감소하면서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num of vertex,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graph[v] 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[v]{stage,{vertex, weight}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vertex=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 정점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for(auto u : graph[v].second)  u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){stage, {{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...}}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[k: stage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Cardinality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전체 행에 대한 특정 컬럼의 중복 수치를 나타내는 지표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데이터 집합의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값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중복도가 낮음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(Selectivity) = Cardinality/Num of total record * 100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Selectivity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효율이 높아짐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레코드를 잘 걸러낼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16E414-0224-BD3F-21D0-1E4EA262E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300506"/>
              </p:ext>
            </p:extLst>
          </p:nvPr>
        </p:nvGraphicFramePr>
        <p:xfrm>
          <a:off x="7052347" y="868118"/>
          <a:ext cx="4858779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877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stage){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=stage;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vertex=0; vertex&lt;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vertex++){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if(graph[vertex].first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for(auto&amp; u : graph[vertex].second)//second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u.second+dist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{{1,1},{2,2},{3,5}}},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{{4,4},{5,11}}},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{{4,9},{5,5}}},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{{6,2}}},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{{7,18}}},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{{7,13}}},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{}}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!= INF)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"Result: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A369B6-09DB-673D-1824-6E8728E1C481}"/>
              </a:ext>
            </a:extLst>
          </p:cNvPr>
          <p:cNvGrpSpPr/>
          <p:nvPr/>
        </p:nvGrpSpPr>
        <p:grpSpPr>
          <a:xfrm>
            <a:off x="3688770" y="4630702"/>
            <a:ext cx="3363577" cy="2227298"/>
            <a:chOff x="3186001" y="4247164"/>
            <a:chExt cx="3907306" cy="2587345"/>
          </a:xfrm>
        </p:grpSpPr>
        <p:pic>
          <p:nvPicPr>
            <p:cNvPr id="1026" name="Picture 2" descr="라이트박스">
              <a:extLst>
                <a:ext uri="{FF2B5EF4-FFF2-40B4-BE49-F238E27FC236}">
                  <a16:creationId xmlns:a16="http://schemas.microsoft.com/office/drawing/2014/main" id="{4F248763-A46C-2F18-684C-A5E417445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001" y="4479998"/>
              <a:ext cx="3907306" cy="2354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C03A3FD-5D3B-B087-C497-09D29D02BAB6}"/>
                </a:ext>
              </a:extLst>
            </p:cNvPr>
            <p:cNvCxnSpPr/>
            <p:nvPr/>
          </p:nvCxnSpPr>
          <p:spPr>
            <a:xfrm>
              <a:off x="3429000" y="4832350"/>
              <a:ext cx="0" cy="60960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19AE1D-F0AC-C511-589E-85130CA9694D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5817658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F7E1B45-AFEA-5DF7-27CF-2C8028B14784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917017"/>
              <a:ext cx="0" cy="459316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95E8BC8-EB70-6985-D846-4EF55501E2D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5780617"/>
              <a:ext cx="0" cy="366183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912A2D5-3418-5C9B-7C8C-A4B175F00FB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6F87961-136B-78F9-F6EE-4B41299CC69F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5844117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1F015A2-903F-8C0E-84CE-DE72339C35BC}"/>
                </a:ext>
              </a:extLst>
            </p:cNvPr>
            <p:cNvCxnSpPr>
              <a:cxnSpLocks/>
            </p:cNvCxnSpPr>
            <p:nvPr/>
          </p:nvCxnSpPr>
          <p:spPr>
            <a:xfrm>
              <a:off x="6527799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BFFA674-B30A-E81A-7994-4E5D6BAC2E3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247164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3952617-1417-1476-CBB6-DF47B16109F4}"/>
              </a:ext>
            </a:extLst>
          </p:cNvPr>
          <p:cNvCxnSpPr>
            <a:cxnSpLocks/>
          </p:cNvCxnSpPr>
          <p:nvPr/>
        </p:nvCxnSpPr>
        <p:spPr>
          <a:xfrm>
            <a:off x="5669359" y="4649921"/>
            <a:ext cx="0" cy="200434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18F5CE0-09F5-4480-0F93-1B006C9CC652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333378-2C62-1EA2-882A-94B8E3A9F62D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52E9DA-ADD5-916C-077C-6B9ADF003FD5}"/>
              </a:ext>
            </a:extLst>
          </p:cNvPr>
          <p:cNvSpPr txBox="1"/>
          <p:nvPr/>
        </p:nvSpPr>
        <p:spPr>
          <a:xfrm>
            <a:off x="3447714" y="4883668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C1D00-C2E1-1157-A059-67D4A486CC4F}"/>
              </a:ext>
            </a:extLst>
          </p:cNvPr>
          <p:cNvSpPr txBox="1"/>
          <p:nvPr/>
        </p:nvSpPr>
        <p:spPr>
          <a:xfrm>
            <a:off x="4256734" y="4409859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0AE2B5-BCE9-6053-C03D-70A0477414B7}"/>
              </a:ext>
            </a:extLst>
          </p:cNvPr>
          <p:cNvSpPr txBox="1"/>
          <p:nvPr/>
        </p:nvSpPr>
        <p:spPr>
          <a:xfrm>
            <a:off x="5216390" y="4417870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3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EE68E-01A1-2EED-6C71-624739BEA6B7}"/>
              </a:ext>
            </a:extLst>
          </p:cNvPr>
          <p:cNvSpPr txBox="1"/>
          <p:nvPr/>
        </p:nvSpPr>
        <p:spPr>
          <a:xfrm>
            <a:off x="6137158" y="4976001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751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EC79-4B25-F568-BF78-E6D77AB6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BB8C83-98B0-787A-DE87-D87620B1E8C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719D5D-FDDA-F33B-8FEE-72863529DDD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475F30C-F077-AD8A-24E1-A6CD6932727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B4120F9-D348-1E70-9D96-E92D14CE62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325F-A78F-897C-7D41-12D3AB9796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Shortest Path in Unweighted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77C582-C464-120F-4D62-DF4DAA6C181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E441768-45A5-376F-517C-802E1287A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BEBE547-EAD5-9EB3-6917-4AA8A5CD6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3D9826-40D4-AA93-B7F5-E48A60EDA7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7E1ED-2173-15D5-A598-AAF56FBE5D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AE8054A-EA64-DAED-2CE5-F1BC2657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88636"/>
              </p:ext>
            </p:extLst>
          </p:nvPr>
        </p:nvGraphicFramePr>
        <p:xfrm>
          <a:off x="125129" y="868118"/>
          <a:ext cx="682431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Path in Unweighted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가중치없는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그래프에서 최단 경로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array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정점을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정점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거리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최단 거리만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O(V+E) [V: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42E145-09DC-BF68-DDBB-1076E60CA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367"/>
              </p:ext>
            </p:extLst>
          </p:nvPr>
        </p:nvGraphicFramePr>
        <p:xfrm>
          <a:off x="125129" y="2446323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9A68D28-0872-5743-1E0F-3D015B8896B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D15B1B3-4277-FC3B-35DB-5EEFE78035A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</p:spTree>
    <p:extLst>
      <p:ext uri="{BB962C8B-B14F-4D97-AF65-F5344CB8AC3E}">
        <p14:creationId xmlns:p14="http://schemas.microsoft.com/office/powerpoint/2010/main" val="4396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644B-6E18-4543-1022-22C65EDB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80B95B5-2D6D-CADB-BF69-19DD7FD241C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ADF272-40D1-ADD0-0204-5DF778655B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3D1F497-03DB-BB96-1FC0-0DF3CC8590D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78AC70E-CBA1-9E43-B218-130C6CBEA76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B4769-56C8-F5C5-E00A-944E7B14502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Karp’s Minimum Mean Weight Cycle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139363-C7CE-6BB6-7048-4329EF8837D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2788776-03F2-6487-AE79-F412F11C1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9E2B528-FA1C-8C66-C51A-F6614B4A0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916975-F013-AD03-93C6-4A23E20F1E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A4EC13-0B45-87A6-7D0E-93200FAFDA2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0991280-2D85-2471-1490-05128C1EE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010388"/>
              </p:ext>
            </p:extLst>
          </p:nvPr>
        </p:nvGraphicFramePr>
        <p:xfrm>
          <a:off x="125129" y="868118"/>
          <a:ext cx="886322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2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Karp’s Minimum Mean/Average Weight Cycle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and strongly connected graph(with non-negative weight)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mean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Mean Weight: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Strongly Connected 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요소의 모든 정점에서 다른 모든 정점까지의 경로가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간선과 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  B / B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가능해야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C355326-37BF-1A16-0059-F8E17C56E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171"/>
              </p:ext>
            </p:extLst>
          </p:nvPr>
        </p:nvGraphicFramePr>
        <p:xfrm>
          <a:off x="125129" y="2952529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0FD71-20C4-7BC2-1F77-48CAA1675A1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EAC0283-7488-CED5-33E6-4798EF651F3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BC6A59-7899-D8F5-D67A-D6B1F7C659B5}"/>
              </a:ext>
            </a:extLst>
          </p:cNvPr>
          <p:cNvSpPr/>
          <p:nvPr/>
        </p:nvSpPr>
        <p:spPr>
          <a:xfrm>
            <a:off x="406397" y="1316303"/>
            <a:ext cx="11379201" cy="4811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추후 예정</a:t>
            </a:r>
          </a:p>
        </p:txBody>
      </p:sp>
    </p:spTree>
    <p:extLst>
      <p:ext uri="{BB962C8B-B14F-4D97-AF65-F5344CB8AC3E}">
        <p14:creationId xmlns:p14="http://schemas.microsoft.com/office/powerpoint/2010/main" val="373884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DCEC1-BCC6-4B21-E16F-5DC955F1B7C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727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2313C-9053-1DE1-4782-B9101FFE0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BB1177-A406-8E7B-824D-7878F551C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388130"/>
              </p:ext>
            </p:extLst>
          </p:nvPr>
        </p:nvGraphicFramePr>
        <p:xfrm>
          <a:off x="125129" y="868118"/>
          <a:ext cx="613948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94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한쪽에서 시작해서 원하는 요소를 찾을 때까지 검색하고 그렇지 않으면 끝까지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것으로 간주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 key==element, return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If key != element, return -1 or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정렬여부 상관없이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소규모 데이터세트에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913A9B-0848-E592-6377-60C83570E45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7E8786-2F89-FCD0-82D1-BE7FB4476F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393A4E-884E-E3B3-41C9-99902FC9E81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F41DBE-A6DA-3995-4C1B-71BE126EC1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E13E-3B14-3F5D-0371-EFA8A5EF0A5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E76CBF-210C-ED76-4AB3-12540B114F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D78F8C-3A12-D5CA-B97F-4416F24823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0D71F24-66D1-DA24-94AE-57561E4D3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BD41DCB-690C-2C9C-2E01-9C0D8A9E9E8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A9F869-A5F4-5228-80EA-A379326552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DFD780-D751-F8C3-6B43-EA2A2FC5B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64576"/>
              </p:ext>
            </p:extLst>
          </p:nvPr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F198488-CB8E-1030-42CE-C9056711FC9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2D69F96-83C7-7B7A-85A9-2239D692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56715"/>
              </p:ext>
            </p:extLst>
          </p:nvPr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A21B65E9-4E2E-E806-5C5B-7B52A287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53" y="949015"/>
            <a:ext cx="3882349" cy="136497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A1D1769-5582-35DD-A44A-A04D9D5F9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46508"/>
              </p:ext>
            </p:extLst>
          </p:nvPr>
        </p:nvGraphicFramePr>
        <p:xfrm>
          <a:off x="143872" y="2525760"/>
          <a:ext cx="252792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9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771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AFED-389F-E7B9-7C1B-4C9F0A6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254FF6-1B6B-A638-D367-9A9FDBAB9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73842"/>
              </p:ext>
            </p:extLst>
          </p:nvPr>
        </p:nvGraphicFramePr>
        <p:xfrm>
          <a:off x="125129" y="868118"/>
          <a:ext cx="724843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84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비교 횟수가 줄어듦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범위를 벗어난 비교를 피하기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추가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마지막 요소를 검색할 요소로 대체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검사를 하지 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값을 배열의 끝에 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1DE711-A91A-635A-D2A9-C475EDFF5D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7E4B6F-69CB-B615-A7A1-66449347EBB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A6B1FED-07C9-6A45-77E5-92BE55AD3D9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FA566D7-09A7-B510-BA6F-B10B47936D4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19AEF-3087-A728-55FD-3142E5F4AF1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Sentinel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186481-AA17-9C76-63B1-1F7F6C20DBD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2285F4-801E-9CAC-5BA5-D2F8140D7B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C02744-0650-EE38-C085-4488EE6CF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A0F2F-667E-5A3D-AA56-59754AA51BE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42FA14-9EFB-C5F9-F24B-97333B42F1C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F15378-387B-8B75-8B1D-22055AFFBD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24BD71-8A0D-BF95-0248-056827464F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64C6A2A-DBA5-6DFB-2E6B-66CAD3546D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1DCE4B9-4D11-A434-2786-471F2617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77895"/>
              </p:ext>
            </p:extLst>
          </p:nvPr>
        </p:nvGraphicFramePr>
        <p:xfrm>
          <a:off x="125129" y="2606603"/>
          <a:ext cx="29357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7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SentinelLinearSearch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last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if(last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size-1;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&lt;size-1) ?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7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4880-7F39-0B1C-0559-3098689E5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E8CE4A-1411-4577-FC69-403B1A4B9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25132"/>
              </p:ext>
            </p:extLst>
          </p:nvPr>
        </p:nvGraphicFramePr>
        <p:xfrm>
          <a:off x="125128" y="868118"/>
          <a:ext cx="730680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80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반복적으로 검색 간격을 반으로 나누어 조사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(lower bound),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(upper bound)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middle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비교하며 조사 방향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검색보다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메모리에 저장된 대규모 데이터세트 검색에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정렬되야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구조가 연속적 메모리 위치에 저장되야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Monotonic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단조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순서를 따르는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Predicate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술어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입력을 받아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monotonic predicate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변할 수 있는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STL 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binary_search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key):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container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발생보다 다음으로 높은 숫자의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return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ABB553-001F-8845-9F11-7AF5CF2B606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B91A46-4977-E5AC-45E8-2E3ED99E11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87DE3D-6CCB-1BBE-3422-D30BCDFCB29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2C452DD-D7A8-8255-521E-39B7C8D261C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38981-CA21-B59A-DAC3-1AFA7CFA2AB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Binary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D6BEA-A480-3DF2-2059-3ECA624FA6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C5D9E0-6D8B-CDB0-5907-9B975BB7C1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824E8C2-B469-8796-2FC9-BE146C8E4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C9F9669-EFE5-07C5-E761-8547762F1E8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BC96854-4800-FB6F-9274-945B7172F6C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C39CBB-F371-AA8D-97A8-16AAD848A3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938E24-F948-5631-A33D-D133F3F629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7BF87D-03D4-A405-84B7-26EADBB7C7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2E28077-E809-D795-2F60-0B3C4E649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64494"/>
              </p:ext>
            </p:extLst>
          </p:nvPr>
        </p:nvGraphicFramePr>
        <p:xfrm>
          <a:off x="8824192" y="2626942"/>
          <a:ext cx="3159938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9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AC66147-1CC6-445B-13B3-95262D6A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17" y="868118"/>
            <a:ext cx="3195713" cy="167307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691C45-006C-3D11-1C7A-FA3EB74B0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3655"/>
              </p:ext>
            </p:extLst>
          </p:nvPr>
        </p:nvGraphicFramePr>
        <p:xfrm>
          <a:off x="8716243" y="4741338"/>
          <a:ext cx="3375837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8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52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EFE4-2AE4-F647-70AF-F2ACDF878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2637D0-0932-83E3-A935-7F51F22B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41763"/>
              </p:ext>
            </p:extLst>
          </p:nvPr>
        </p:nvGraphicFramePr>
        <p:xfrm>
          <a:off x="125128" y="868118"/>
          <a:ext cx="904774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7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 Binary(One-Sided Binary)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증분적으로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횟수를 줄이기 위해 설계됨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반복에 대한 비교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수행횟수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(int)log(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()-1)+1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임시로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비교를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8 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 Bits  □□□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(□: 0, ■: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■□□  index=4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MSB=0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■■□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클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index=6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□■□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index=2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부분에 가까울 수록 적은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부분에 가까울 때 많은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59F509-50EB-A94D-5A86-8E84D722FA3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78C301-2C04-5E07-CA45-9039165C747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0E96CBA-A79F-3804-CF99-966C12C891E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1D788A8-5028-7017-FC7D-1490439906A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FE299-4146-EA87-7E24-E74B0BB4C76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Meta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Binary(One-sided Binary)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00687A-6E15-B8AC-78D9-4A2C86F1586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DED9FE-7455-168F-8C52-C9FA0861A91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CC44F63-DE3C-1895-38EA-C8AAB2657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E790D26-F0C3-993B-9BC7-0F6F5BB759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501A24-4B89-9FF1-F5B1-DD257A80E56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BFFD69-9FBB-9622-6578-FD0AC4993E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A94E9D-47F7-E1B0-F8C9-3E6D5FA6FEE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BCCE79-3497-FD1D-2A80-E05371F340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05A65C-EEA8-B334-BFB6-935AAB238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03557"/>
              </p:ext>
            </p:extLst>
          </p:nvPr>
        </p:nvGraphicFramePr>
        <p:xfrm>
          <a:off x="125128" y="3429000"/>
          <a:ext cx="547677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7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log2(size-1)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pos | (1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1&lt;&lt;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2^i, Set bits to 1 sequentially starting from MSB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size) &amp;&amp; (key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pos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;//Set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 based on MSB to 1 when key is bigger than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 ? pos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09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2308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저장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구성하는데 사용되는 저장소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데이터를 효율적으로 액세스하고 업데이트 할 수 있도록 배열하는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구성 및 저장 효율성 향상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 및 조작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업데이트 및 유지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및 오버헤드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확장성과 유연성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디버깅 및 테스트 복잡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데이터 구조 수정 어려움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581039" y="4397074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데이터 구조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6210D-8E4D-068A-B8A2-5DF3852F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744" y="1058632"/>
            <a:ext cx="5951603" cy="31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1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14B4-7666-75F3-17A9-859353D7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354E6B4-E537-7DAB-C83C-4C6B9147A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38519"/>
              </p:ext>
            </p:extLst>
          </p:nvPr>
        </p:nvGraphicFramePr>
        <p:xfrm>
          <a:off x="125128" y="868118"/>
          <a:ext cx="1055584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8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Unimodal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찾을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못함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비선형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사용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monotonic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찾는 것이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표현식 평가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Unimodal Function(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값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&lt;=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increasing, x &gt;=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decreasing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m=global max/min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Bimodal Function: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max/min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봉우리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증가하다가 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sequence(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내림차순도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감소하거나 증가하는 부분이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A2D9448-F1BF-86FC-B3EE-6A8CA2A0DE6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F2FFC-E10D-34FB-3EFD-CFED64F900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FBC6674-364F-89D5-D1BC-71F1D6DD48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B4D2B00-4A5A-66B1-057B-0B52742ABCB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DE8BB-1DB1-FEB3-005E-D4AC5AA3FFE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Ternary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702CEB-771D-1849-49F0-9236B2C963C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F81031-F3A8-B80A-36E6-C0D5E11154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400B233-289D-379A-AAFD-26032DF50C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27FC05-EF6A-D185-3B6D-0AAD285EA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FB176D7-9AD2-1B9C-E921-3CEFEC94C3F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85A72-EC65-6294-F0ED-FF55166501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0EE7FD1-DAFE-FFB3-FED2-7C4CFE7DFA2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E6841D-F6FF-FD0D-C521-00CA325E4C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56BB176-AF8C-FE76-D7C6-931F66FF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15510"/>
              </p:ext>
            </p:extLst>
          </p:nvPr>
        </p:nvGraphicFramePr>
        <p:xfrm>
          <a:off x="125129" y="3429000"/>
          <a:ext cx="36576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l+(r-l)/3;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r-(r-l)/3;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mid1-1;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mid2+1;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mid1+1;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mid2-1;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CBE2BF-960C-7159-5CA3-D7658D501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75234"/>
              </p:ext>
            </p:extLst>
          </p:nvPr>
        </p:nvGraphicFramePr>
        <p:xfrm>
          <a:off x="4007139" y="3429000"/>
          <a:ext cx="386632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 +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 -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mid1-1,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mid2+1,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mid1+1, mid2-1,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07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9CB4-0199-F6EA-A32D-2F15645F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8FA233-FD1B-27C7-BCF3-507531EE0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91514"/>
              </p:ext>
            </p:extLst>
          </p:nvPr>
        </p:nvGraphicFramePr>
        <p:xfrm>
          <a:off x="125128" y="868118"/>
          <a:ext cx="77483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83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Search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(Not important)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고정된 간격 또는 모든 요소를 검색하는 대신 일부 요소를 건너 뛰어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수의 요소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: Linear(O(n)) &lt; Jump &lt; Binary(O(log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성능은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1762699-F333-BB88-C925-89F66C5C564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2FA111-C3D3-74C5-A133-AF1D53DD005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D3EBB1-115F-A10E-4CD2-1E581CB362E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7E5D93D-FD5F-DA37-EF28-58083949B40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3D326-F91B-3F83-8D3E-F777F70D2A5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Jump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D03B7-B2E0-888F-02E5-F7989140C7D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6B46CC-DE05-69D3-822F-D66F983E6D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E803AB7-007F-E72A-E96B-14386734D9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FE0E94-B48F-4F65-B071-49707EAD5D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0D2678-87F8-8EC7-9C4C-149DE6CD135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0CABC6-B0F1-28AC-370B-B962664FB6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C80D6D7-78BC-4CA3-F0AE-FBED8A1CFE6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E4E0B11-D1F6-F015-A01B-19064E974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AB90449-077A-CBA4-1A5C-819A9DCC6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82824"/>
              </p:ext>
            </p:extLst>
          </p:nvPr>
        </p:nvGraphicFramePr>
        <p:xfrm>
          <a:off x="125128" y="2234152"/>
          <a:ext cx="383085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0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JumpSearch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sqrt(size);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interval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[min(step, size)-1]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//Move index by using step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 += interval;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min(step, size))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321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A9388-AF44-A0C3-DE99-E54B0451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5BEA47B-FCE9-4BCE-7801-6A6290755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27003"/>
              </p:ext>
            </p:extLst>
          </p:nvPr>
        </p:nvGraphicFramePr>
        <p:xfrm>
          <a:off x="125129" y="868118"/>
          <a:ext cx="71519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1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Interpolation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정렬되고 요소가 균일하게 분포된 배열에서 특정 요소를 검색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검색하는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다른 위치로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Position(index) of Linear Interpolation = low + ((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 Formula Derivation(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수식 도출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y=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(y=value, x=index)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∙ 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 = m*pos + c ∙ ∙ ∙ ∙ ∙ ∙ ∙ ∙ ∙ (3)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m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[low])/(high-low) ∙ ∙ ∙ ∙ ∙ ∙ ∙ (1)-(2)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m*(pos-low) ∙ ∙ ∙ ∙ ∙ ∙ ∙ ∙ ∙ ∙ ∙ ∙ ∙ ∙ (3)-(2)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 pos = low + (x-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A0CAB07-05AF-622A-0912-AC4C24C6B73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58FE35-0793-BF22-8F36-520DF681303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E87781-116E-C640-8658-BAA806BFBB2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73068D-D66F-D3A4-5D66-D1632DB4CBE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97B25-7BBA-3FC9-FDB5-694541F72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Interpolation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DB047-8DE5-ABB2-C552-B8B926B870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FB6960-2FD4-7B87-A1E3-50EDA9D08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2CA649-E544-224F-7A92-760428CC1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5C6F4E8-CD84-9DE9-18C8-150F6F3915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36FBC73-4D5E-2328-4ECF-8D1938776EA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10906F-5BE1-F312-6D31-0BDD0B22409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61C746-C0BE-0DA4-157F-10CAC533968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CBA880-D1CC-B0F6-464A-171FF31C4A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22A48B5-E9AA-0BEC-EC2D-E02D27FF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21292"/>
              </p:ext>
            </p:extLst>
          </p:nvPr>
        </p:nvGraphicFramePr>
        <p:xfrm>
          <a:off x="167237" y="3794760"/>
          <a:ext cx="43181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1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pos+1, high,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pos-1,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1565A6-8C9C-578A-D946-859B19A7D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66498"/>
              </p:ext>
            </p:extLst>
          </p:nvPr>
        </p:nvGraphicFramePr>
        <p:xfrm>
          <a:off x="4644482" y="3794760"/>
          <a:ext cx="4436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if(low ==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pos+1;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pos-1;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4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5D2F-BF42-409F-F9DD-4FEB161D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F7F291F-3B03-E145-5812-891159709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01660"/>
              </p:ext>
            </p:extLst>
          </p:nvPr>
        </p:nvGraphicFramePr>
        <p:xfrm>
          <a:off x="125129" y="868118"/>
          <a:ext cx="847412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41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(Finding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시작해서 마지막 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비교하고 하위 배열 마지막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(Search Range: 1, 2(1~2), 4(2~4), 8(4~8)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Unbounded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Bounded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(target’s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낮을수록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20BC14-E670-DADC-9D62-2873DA1BFC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68602C-2963-91B1-7C06-88C03F58474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BFF0EA-E3CE-1D8B-F7FC-7424091A4EE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194BDF8-36A5-073D-B2EB-EE5D02339B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64D38-6004-4E4A-8F59-66986176B64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Exponential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5F41C-132E-1C1B-F1B7-1E122F90A96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CA9AFED-0FB1-AA4C-74B5-966E695818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DFECEE-023C-D812-AB9E-7B1DFAFA9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4A2D4B-5FC5-05A1-A025-A04CE36EDF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B43B2A-10A2-31F9-6D56-B4F49C7524C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CFAEC2D-C1F4-D40B-03A7-DA1B899C40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7B515E-6EF2-F193-9EC2-26F5ECCCD48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F968CD-C0EB-BC9F-9A2D-C48019D859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F4DA33F-0015-129C-7505-5CFCB272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73405"/>
              </p:ext>
            </p:extLst>
          </p:nvPr>
        </p:nvGraphicFramePr>
        <p:xfrm>
          <a:off x="125129" y="2307365"/>
          <a:ext cx="346148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8216C5-3532-6871-DFA9-6475605B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922911"/>
              </p:ext>
            </p:extLst>
          </p:nvPr>
        </p:nvGraphicFramePr>
        <p:xfrm>
          <a:off x="3784227" y="2307365"/>
          <a:ext cx="3273833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8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235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B44E-C53E-F537-44C7-CE59DD25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2CE860-CD0A-130C-6766-C57962596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84638"/>
              </p:ext>
            </p:extLst>
          </p:nvPr>
        </p:nvGraphicFramePr>
        <p:xfrm>
          <a:off x="125129" y="868118"/>
          <a:ext cx="906967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9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다른 크기로 배열을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연산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+,-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후속 단계에서 상대적으로 더 가까운 요소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Range Elimination: F(n-2) ≒ (1/3)*F(n), F(n-1) ≒ (2/3)*F(n) 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유사값이므로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= F(n-1) + F(n-2) ≒ (1/3)*F(n)+(2/3)*F(n)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같거나 보다 큰 가장 작은 피보나치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범위는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부분으로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m-1,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EC1CE8-67FE-2582-7801-23E8B539AF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23C1D5-6A8F-C978-CEA8-5FDCB37FCF7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FF75EFB-31F8-327F-E0AB-39420EC1305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7A4D7D-9CCC-B1CF-A948-2DB9526D0AD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ED5A5-5A45-1EDF-B68F-A17510F15B2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Fibonacci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5DFC7F-8E46-7519-4A1A-E6B58450F64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3F4291-D7AC-A9A8-D11C-56BCD17B09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36F4FE2-47F6-03AD-CCF8-1B42E46E0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0C4733-B8EE-ACC6-66C0-98E2C9489F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88A382-4A2E-2DB8-5025-BDEA620EA2E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E383ED-8047-78BC-953E-A5B4E1B104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7C97C91-DB09-8E41-EC43-3531FFA247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B8E606-0BD7-42DB-0E32-A8C0BC5EA2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0B0ECE6-3033-FCD2-30B6-60D6D9B1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25487"/>
              </p:ext>
            </p:extLst>
          </p:nvPr>
        </p:nvGraphicFramePr>
        <p:xfrm>
          <a:off x="9315637" y="868118"/>
          <a:ext cx="273498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9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FibonacchiSearch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fib1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&lt;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fib2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fib1 = fib3;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offset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min(offset+fib2,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offset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fib1 -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if(fib1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[offset+1]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offset+1;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959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93DD4-49D6-140F-8711-08FB8C59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593D90-F41A-434B-417C-E6FB34EC8112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BE0B06-5524-3E18-4CF7-F4313F42C846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2D285E-EBB0-2870-FB5F-4088E24A0C5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310540-A21F-2C25-131C-B40B68259E8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  <a:effectLst>
            <a:glow rad="101600">
              <a:srgbClr val="0000FF"/>
            </a:glow>
          </a:effectLst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645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723B-4A6E-9D96-621F-8A72F104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4509E9-EAB8-C9C8-7DD0-A2C1D286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91085"/>
              </p:ext>
            </p:extLst>
          </p:nvPr>
        </p:nvGraphicFramePr>
        <p:xfrm>
          <a:off x="125128" y="868118"/>
          <a:ext cx="7540268" cy="136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02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Selection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부분에서 가장 작은 요소를 반복적으로 선택하고 정렬되지 않은 첫 번째 요소와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 프로세스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min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영역에서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간단하고 이해하기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작동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데이터세트에서 제대로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키를 가진 항목의 상대적 순서 유지하지 않아 안정적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4EC255-3476-C110-E450-6BF280ECD8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1F742F-6B5D-3BE4-024C-692D273DAE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08DABD-DF02-D2BB-CD6E-74F5071A6DC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B5055A7-1811-CDF2-0B10-24F9E0FF272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82E12-6C26-8FB0-3806-D3E75BFA8B1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Selection, Bubble, Insertion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677F19-421F-6A2C-93C3-9D62113683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EBFF42-27FB-A9FC-230A-0958902577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9DA6D4-72BF-0E15-B39B-C13AE6F2E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F3C1C33-221A-0A5F-FFF3-40FEC5DA87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2624E5-2C36-0FEE-9BDE-54882AEF906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04EC07-30DD-02BC-520B-EF3F1889F1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2D5D115-09DE-7D03-89AE-7BB1C2C698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74DBEB-45FA-AA42-6A7B-E1E1E9FC02E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D02AAFE-3E47-D5CE-601D-FBECF6B3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35952"/>
              </p:ext>
            </p:extLst>
          </p:nvPr>
        </p:nvGraphicFramePr>
        <p:xfrm>
          <a:off x="7806808" y="868118"/>
          <a:ext cx="216933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3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min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j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min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(min !=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EE89AD-E5E8-F0E9-96D9-50C683CAE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11784"/>
              </p:ext>
            </p:extLst>
          </p:nvPr>
        </p:nvGraphicFramePr>
        <p:xfrm>
          <a:off x="128336" y="2986444"/>
          <a:ext cx="43452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52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9613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Bubble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인접한 요소와 순서가 맞지 않으면 반복적으로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오른쪽부터 정렬이 이루어짐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요소 먼저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이해와 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72DCAA-2C8E-B045-4728-F8BED7552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633433"/>
              </p:ext>
            </p:extLst>
          </p:nvPr>
        </p:nvGraphicFramePr>
        <p:xfrm>
          <a:off x="4574272" y="2986444"/>
          <a:ext cx="2237071" cy="1537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0; j &lt; size -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175B04-147A-651A-CCB9-447559B88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9062"/>
              </p:ext>
            </p:extLst>
          </p:nvPr>
        </p:nvGraphicFramePr>
        <p:xfrm>
          <a:off x="125128" y="5084682"/>
          <a:ext cx="640267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2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Insertion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이전 요소를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순서가 맞지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요소부터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요소들과 계속 비교 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반복 종료하고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 값에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부분적으로 정렬된 데이터 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356E72E-CDC4-E8DC-F624-06A83F26F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284087"/>
              </p:ext>
            </p:extLst>
          </p:nvPr>
        </p:nvGraphicFramePr>
        <p:xfrm>
          <a:off x="6669861" y="5072141"/>
          <a:ext cx="27196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key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j &gt;= 0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key;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0B1907-BBD4-C457-D795-ECC237A16AC1}"/>
              </a:ext>
            </a:extLst>
          </p:cNvPr>
          <p:cNvCxnSpPr/>
          <p:nvPr/>
        </p:nvCxnSpPr>
        <p:spPr>
          <a:xfrm>
            <a:off x="0" y="279317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B70560-C061-FA25-B434-C91138C9B733}"/>
              </a:ext>
            </a:extLst>
          </p:cNvPr>
          <p:cNvCxnSpPr/>
          <p:nvPr/>
        </p:nvCxnSpPr>
        <p:spPr>
          <a:xfrm>
            <a:off x="0" y="475512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7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5DED0-B5AD-A49E-B902-2B2CB81C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6A8387-5EA0-7885-5076-1D6F7209B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83576"/>
              </p:ext>
            </p:extLst>
          </p:nvPr>
        </p:nvGraphicFramePr>
        <p:xfrm>
          <a:off x="125128" y="868118"/>
          <a:ext cx="946634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634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Merge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하위 배열로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하위 배열을 정렬한 다음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정렬된 하위 배열을 병합하여 최종 배열을 형성하는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정렬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항상 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806B34-7D97-D22F-1E11-AF2959166A1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7C7D7A-2792-B965-6C68-87EAE9F8215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D2F94F-C951-4E17-0516-0C521CB3BC3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EEF0FEB-DBC7-A5FF-9A45-CEE688D3F3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C19C1-8324-A221-0041-B30EB3599F8E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Merge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B1273-98FF-91A2-3EAD-5306ABEFF17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1FD446-8B63-70E3-F0C0-5438A4F350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740A928-99C3-6385-D6AE-EDE9742CF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8171F8-1E20-312B-489A-4456E790CA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BAC1D1-F603-E1AC-5DA2-A852C51F4AE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3953FCD-BBB5-716C-974A-B532DA1C6E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787D0F-B13B-1D19-35F7-D5659F51F8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5A0F6FA-B943-5870-EEA6-7AD697DB85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5F6870D-7B07-9150-14CB-B8A5D56BA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51069"/>
              </p:ext>
            </p:extLst>
          </p:nvPr>
        </p:nvGraphicFramePr>
        <p:xfrm>
          <a:off x="125128" y="2031790"/>
          <a:ext cx="3657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Merge(int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left, int mid, int right){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mid - left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right -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[n1],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// Copy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(j = 0; j &lt; n2;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 + 1 + 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 &amp;&amp; j &lt; n2) { // Merge of 2 subarray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n1) // Copy Remainder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(j &lt; 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begin, int end){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(begin &lt; end)   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(begin + end) &gt;&gt;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 + 1,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Merge(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685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DE63F-776F-3E40-EAB1-5388385B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55BF4F5-788B-58E8-C130-41920B866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81034"/>
              </p:ext>
            </p:extLst>
          </p:nvPr>
        </p:nvGraphicFramePr>
        <p:xfrm>
          <a:off x="5593752" y="3182536"/>
          <a:ext cx="2872393" cy="240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315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687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544A14-3A5F-BCD3-0EE6-A2183C9D0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04330"/>
              </p:ext>
            </p:extLst>
          </p:nvPr>
        </p:nvGraphicFramePr>
        <p:xfrm>
          <a:off x="125127" y="868118"/>
          <a:ext cx="70916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16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선택하고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작은 값을 왼쪽으로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오른쪽으로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현재 요소가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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작은 값이 연속이면 쓸데없는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쉬운 이해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값은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값은 오른쪽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반복하는데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생각해보면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과정과 재귀 호출을 하면서 자동으로 정렬이 진행됨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진행 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정렬이 완료 된다고 생각하면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작은 데이터세트에 부적합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■□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worst case: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average case: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C91F0F-376F-76E5-6E52-03A89E6A286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EB5B79-1711-6F58-587A-0AB6E19083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8F1EB7C-AD86-5324-97E4-E7A612F02AD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D025631-6807-3846-E249-D876D81D49E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94233-5295-6E00-3B05-B7AC464C848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Quick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1CB43-4866-F1BE-3193-F301EBAECB5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2355C65-9C55-E761-44C6-7AD5C24397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D61C962-864E-5222-3F2C-3DF5D4751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147C2F-AB94-DDBE-CC11-15F897C608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A69AED-3CF7-5048-04C6-6EA759D0FA0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4253CE-B35F-10A0-BF82-83B348D759B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BAF213-0346-58A9-AAEC-696D87F0C99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7C8084-CB6C-B082-3548-923207BEB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3FB10A-F666-3B4A-C843-E2CE4E0AF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72157"/>
              </p:ext>
            </p:extLst>
          </p:nvPr>
        </p:nvGraphicFramePr>
        <p:xfrm>
          <a:off x="125127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j = low; j &lt;= high;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45B4F9F-5CAC-0F8A-1E73-D74FEDC91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153" y="1006618"/>
            <a:ext cx="3521176" cy="563227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E5D7D5-5049-FC64-F817-F9318ECF2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682301"/>
              </p:ext>
            </p:extLst>
          </p:nvPr>
        </p:nvGraphicFramePr>
        <p:xfrm>
          <a:off x="2859440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high;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 = high; j &gt; low;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D35505-DC44-D8A9-3528-6447E2688A1D}"/>
              </a:ext>
            </a:extLst>
          </p:cNvPr>
          <p:cNvSpPr/>
          <p:nvPr/>
        </p:nvSpPr>
        <p:spPr>
          <a:xfrm>
            <a:off x="6560458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6CE9CB-672F-F58C-B8EE-DF0966022160}"/>
              </a:ext>
            </a:extLst>
          </p:cNvPr>
          <p:cNvSpPr/>
          <p:nvPr/>
        </p:nvSpPr>
        <p:spPr>
          <a:xfrm>
            <a:off x="6698549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7B2ED2-7136-6EBA-A806-D076A4C4DFE8}"/>
              </a:ext>
            </a:extLst>
          </p:cNvPr>
          <p:cNvSpPr/>
          <p:nvPr/>
        </p:nvSpPr>
        <p:spPr>
          <a:xfrm>
            <a:off x="6836640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5CD437-17DF-05D5-2EAC-6BDEC5543A4A}"/>
              </a:ext>
            </a:extLst>
          </p:cNvPr>
          <p:cNvSpPr/>
          <p:nvPr/>
        </p:nvSpPr>
        <p:spPr>
          <a:xfrm>
            <a:off x="6974731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063742-996B-5F57-73B4-40C12A8919FE}"/>
              </a:ext>
            </a:extLst>
          </p:cNvPr>
          <p:cNvSpPr/>
          <p:nvPr/>
        </p:nvSpPr>
        <p:spPr>
          <a:xfrm>
            <a:off x="7112822" y="3616960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45B3E-6E37-E950-E5AE-A17533001CEE}"/>
              </a:ext>
            </a:extLst>
          </p:cNvPr>
          <p:cNvSpPr/>
          <p:nvPr/>
        </p:nvSpPr>
        <p:spPr>
          <a:xfrm>
            <a:off x="7250913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931286-8CC5-89F3-F211-6D87BC990AB3}"/>
              </a:ext>
            </a:extLst>
          </p:cNvPr>
          <p:cNvSpPr/>
          <p:nvPr/>
        </p:nvSpPr>
        <p:spPr>
          <a:xfrm>
            <a:off x="7389004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8587B8-5948-B9CE-8125-030637D74C6A}"/>
              </a:ext>
            </a:extLst>
          </p:cNvPr>
          <p:cNvSpPr/>
          <p:nvPr/>
        </p:nvSpPr>
        <p:spPr>
          <a:xfrm>
            <a:off x="7527097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F962819-D38C-1140-7577-1AE22910713E}"/>
              </a:ext>
            </a:extLst>
          </p:cNvPr>
          <p:cNvGrpSpPr/>
          <p:nvPr/>
        </p:nvGrpSpPr>
        <p:grpSpPr>
          <a:xfrm>
            <a:off x="7838878" y="3432753"/>
            <a:ext cx="627268" cy="368413"/>
            <a:chOff x="7822464" y="3379113"/>
            <a:chExt cx="627268" cy="36841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D53B183-AB20-B423-72FD-62FF7C6C40E6}"/>
                </a:ext>
              </a:extLst>
            </p:cNvPr>
            <p:cNvGrpSpPr/>
            <p:nvPr/>
          </p:nvGrpSpPr>
          <p:grpSpPr>
            <a:xfrm>
              <a:off x="7822464" y="3379113"/>
              <a:ext cx="521461" cy="215444"/>
              <a:chOff x="7822464" y="3379113"/>
              <a:chExt cx="521461" cy="21544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491DE19-CB6E-0F34-35B7-8614841887A6}"/>
                  </a:ext>
                </a:extLst>
              </p:cNvPr>
              <p:cNvSpPr/>
              <p:nvPr/>
            </p:nvSpPr>
            <p:spPr>
              <a:xfrm>
                <a:off x="7822464" y="3432835"/>
                <a:ext cx="108000" cy="1080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74CE83-E72A-AFC6-0757-9749659E3D1C}"/>
                  </a:ext>
                </a:extLst>
              </p:cNvPr>
              <p:cNvSpPr txBox="1"/>
              <p:nvPr/>
            </p:nvSpPr>
            <p:spPr>
              <a:xfrm>
                <a:off x="7872649" y="3379113"/>
                <a:ext cx="471276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pivot</a:t>
                </a:r>
                <a:endParaRPr lang="ko-KR" altLang="en-US" sz="800" b="1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5A8DE70-C5BC-E0BE-54A8-6E82D7BB2DEB}"/>
                </a:ext>
              </a:extLst>
            </p:cNvPr>
            <p:cNvGrpSpPr/>
            <p:nvPr/>
          </p:nvGrpSpPr>
          <p:grpSpPr>
            <a:xfrm>
              <a:off x="7822464" y="3532082"/>
              <a:ext cx="627268" cy="215444"/>
              <a:chOff x="7822464" y="3498997"/>
              <a:chExt cx="627268" cy="21544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1717FF4-4D48-0D40-DCFC-2FC549DB3A90}"/>
                  </a:ext>
                </a:extLst>
              </p:cNvPr>
              <p:cNvSpPr/>
              <p:nvPr/>
            </p:nvSpPr>
            <p:spPr>
              <a:xfrm>
                <a:off x="7822464" y="3552719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3709B-2B37-466E-4DDF-8A61E41A0BA1}"/>
                  </a:ext>
                </a:extLst>
              </p:cNvPr>
              <p:cNvSpPr txBox="1"/>
              <p:nvPr/>
            </p:nvSpPr>
            <p:spPr>
              <a:xfrm>
                <a:off x="7872649" y="3498997"/>
                <a:ext cx="577083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element</a:t>
                </a:r>
                <a:endParaRPr lang="ko-KR" altLang="en-US" sz="800" b="1" dirty="0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794AC9A-32E3-C915-2FE9-2513B1F27E3F}"/>
              </a:ext>
            </a:extLst>
          </p:cNvPr>
          <p:cNvGrpSpPr/>
          <p:nvPr/>
        </p:nvGrpSpPr>
        <p:grpSpPr>
          <a:xfrm>
            <a:off x="7539111" y="4020228"/>
            <a:ext cx="384184" cy="108000"/>
            <a:chOff x="7539111" y="4020228"/>
            <a:chExt cx="384184" cy="10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16F11B6-F4EE-A8AC-1176-9F28BF55C767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30BDE3-A6A1-CE7B-682B-DAEB669D1435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424CD9-8BF3-B566-CB87-E909FA2DAEE0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E6E2D7A-0A21-CE7B-DD10-36193D2AAA5B}"/>
              </a:ext>
            </a:extLst>
          </p:cNvPr>
          <p:cNvSpPr/>
          <p:nvPr/>
        </p:nvSpPr>
        <p:spPr>
          <a:xfrm>
            <a:off x="5877568" y="4385836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940C89D-BBAD-804E-B868-F27AF83CE044}"/>
              </a:ext>
            </a:extLst>
          </p:cNvPr>
          <p:cNvSpPr/>
          <p:nvPr/>
        </p:nvSpPr>
        <p:spPr>
          <a:xfrm>
            <a:off x="6015659" y="4385836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9B6486-8BE9-E2D7-B393-EF94AA855522}"/>
              </a:ext>
            </a:extLst>
          </p:cNvPr>
          <p:cNvSpPr/>
          <p:nvPr/>
        </p:nvSpPr>
        <p:spPr>
          <a:xfrm>
            <a:off x="6716324" y="4381895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70D1EE-2A9F-1D49-B91B-491BB6E6DE7F}"/>
              </a:ext>
            </a:extLst>
          </p:cNvPr>
          <p:cNvSpPr/>
          <p:nvPr/>
        </p:nvSpPr>
        <p:spPr>
          <a:xfrm>
            <a:off x="6854415" y="4381895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C21A6C8-9204-DD70-2192-7A60705BD419}"/>
              </a:ext>
            </a:extLst>
          </p:cNvPr>
          <p:cNvSpPr/>
          <p:nvPr/>
        </p:nvSpPr>
        <p:spPr>
          <a:xfrm>
            <a:off x="711326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A412AA5-D507-71E8-21A0-FEE4168BBCD3}"/>
              </a:ext>
            </a:extLst>
          </p:cNvPr>
          <p:cNvCxnSpPr/>
          <p:nvPr/>
        </p:nvCxnSpPr>
        <p:spPr>
          <a:xfrm>
            <a:off x="7166822" y="3724960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5D0915-577E-9829-1790-F68A8477E2E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593111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B5AAC64-902A-95CC-34DF-8F1A7F7663B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7730020" y="4128228"/>
            <a:ext cx="1945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7EB7D88-2BAE-8E6E-4D49-B702181D505A}"/>
              </a:ext>
            </a:extLst>
          </p:cNvPr>
          <p:cNvCxnSpPr>
            <a:cxnSpLocks/>
            <a:stCxn id="50" idx="2"/>
            <a:endCxn id="76" idx="0"/>
          </p:cNvCxnSpPr>
          <p:nvPr/>
        </p:nvCxnSpPr>
        <p:spPr>
          <a:xfrm>
            <a:off x="7869295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B49DF62-714E-C2F8-DD77-D3632463956E}"/>
              </a:ext>
            </a:extLst>
          </p:cNvPr>
          <p:cNvGrpSpPr/>
          <p:nvPr/>
        </p:nvGrpSpPr>
        <p:grpSpPr>
          <a:xfrm>
            <a:off x="7539874" y="4758978"/>
            <a:ext cx="384184" cy="108000"/>
            <a:chOff x="7539111" y="4020228"/>
            <a:chExt cx="384184" cy="108000"/>
          </a:xfrm>
          <a:solidFill>
            <a:srgbClr val="92D050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A1CF9E3-81C1-5E88-74FF-69F858DF7C75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606B47B-D742-07FA-502F-04C188C88B42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FD2B22E-2A39-D530-ABA2-CCAC650A63E2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202A414-D4BD-432D-EDD1-35BD59C6C39B}"/>
              </a:ext>
            </a:extLst>
          </p:cNvPr>
          <p:cNvSpPr/>
          <p:nvPr/>
        </p:nvSpPr>
        <p:spPr>
          <a:xfrm>
            <a:off x="671632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E5E981-109C-3952-95FB-60C5EA4C95A0}"/>
              </a:ext>
            </a:extLst>
          </p:cNvPr>
          <p:cNvSpPr/>
          <p:nvPr/>
        </p:nvSpPr>
        <p:spPr>
          <a:xfrm>
            <a:off x="6854415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CAEBE2-B5D2-C9DE-A135-A5CBA06FD239}"/>
              </a:ext>
            </a:extLst>
          </p:cNvPr>
          <p:cNvSpPr/>
          <p:nvPr/>
        </p:nvSpPr>
        <p:spPr>
          <a:xfrm>
            <a:off x="5877568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21E34B4-BF4E-F418-3966-9F3FE8957353}"/>
              </a:ext>
            </a:extLst>
          </p:cNvPr>
          <p:cNvSpPr/>
          <p:nvPr/>
        </p:nvSpPr>
        <p:spPr>
          <a:xfrm>
            <a:off x="6015659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BF414B4-6729-BD4D-354C-2BEB3F4C6FC2}"/>
              </a:ext>
            </a:extLst>
          </p:cNvPr>
          <p:cNvCxnSpPr>
            <a:cxnSpLocks/>
            <a:stCxn id="56" idx="2"/>
            <a:endCxn id="85" idx="0"/>
          </p:cNvCxnSpPr>
          <p:nvPr/>
        </p:nvCxnSpPr>
        <p:spPr>
          <a:xfrm>
            <a:off x="6770324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AC779F9-733D-83B5-34E9-F27109216120}"/>
              </a:ext>
            </a:extLst>
          </p:cNvPr>
          <p:cNvCxnSpPr>
            <a:cxnSpLocks/>
            <a:stCxn id="57" idx="2"/>
            <a:endCxn id="86" idx="0"/>
          </p:cNvCxnSpPr>
          <p:nvPr/>
        </p:nvCxnSpPr>
        <p:spPr>
          <a:xfrm>
            <a:off x="6908415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C5B0EB2-9E8B-37A5-6FB3-1460C3F686F7}"/>
              </a:ext>
            </a:extLst>
          </p:cNvPr>
          <p:cNvCxnSpPr>
            <a:cxnSpLocks/>
            <a:stCxn id="55" idx="2"/>
            <a:endCxn id="89" idx="0"/>
          </p:cNvCxnSpPr>
          <p:nvPr/>
        </p:nvCxnSpPr>
        <p:spPr>
          <a:xfrm>
            <a:off x="6069659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004D2BF-4FD1-2CC9-D8E3-276C7D4ABF7E}"/>
              </a:ext>
            </a:extLst>
          </p:cNvPr>
          <p:cNvCxnSpPr>
            <a:cxnSpLocks/>
            <a:stCxn id="54" idx="2"/>
            <a:endCxn id="88" idx="0"/>
          </p:cNvCxnSpPr>
          <p:nvPr/>
        </p:nvCxnSpPr>
        <p:spPr>
          <a:xfrm>
            <a:off x="5931568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66089C1-C0B4-C8EF-85DB-7F1933188EF5}"/>
              </a:ext>
            </a:extLst>
          </p:cNvPr>
          <p:cNvSpPr txBox="1"/>
          <p:nvPr/>
        </p:nvSpPr>
        <p:spPr>
          <a:xfrm>
            <a:off x="5868751" y="3555170"/>
            <a:ext cx="57708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Initial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13AE8BB-EF96-AF6E-4588-2E3ADF0C3925}"/>
              </a:ext>
            </a:extLst>
          </p:cNvPr>
          <p:cNvSpPr txBox="1"/>
          <p:nvPr/>
        </p:nvSpPr>
        <p:spPr>
          <a:xfrm>
            <a:off x="6510861" y="4906249"/>
            <a:ext cx="94640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</a:rPr>
              <a:t>Sorted Array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AE02F71-ACA2-ABC8-99CC-20ED6C0D8CD7}"/>
              </a:ext>
            </a:extLst>
          </p:cNvPr>
          <p:cNvCxnSpPr>
            <a:cxnSpLocks/>
          </p:cNvCxnSpPr>
          <p:nvPr/>
        </p:nvCxnSpPr>
        <p:spPr>
          <a:xfrm>
            <a:off x="7443056" y="3772223"/>
            <a:ext cx="286964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217FC82-C079-0E5A-3C7F-12BA8635CE23}"/>
              </a:ext>
            </a:extLst>
          </p:cNvPr>
          <p:cNvCxnSpPr>
            <a:cxnSpLocks/>
          </p:cNvCxnSpPr>
          <p:nvPr/>
        </p:nvCxnSpPr>
        <p:spPr>
          <a:xfrm>
            <a:off x="7250913" y="3772223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A34FCFE-0931-9F0D-B6F7-3242B9EB2C11}"/>
              </a:ext>
            </a:extLst>
          </p:cNvPr>
          <p:cNvCxnSpPr>
            <a:cxnSpLocks/>
          </p:cNvCxnSpPr>
          <p:nvPr/>
        </p:nvCxnSpPr>
        <p:spPr>
          <a:xfrm>
            <a:off x="7527420" y="3966957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82C2106-8D4C-DF86-E47B-6537EA9C28FB}"/>
              </a:ext>
            </a:extLst>
          </p:cNvPr>
          <p:cNvCxnSpPr>
            <a:cxnSpLocks/>
          </p:cNvCxnSpPr>
          <p:nvPr/>
        </p:nvCxnSpPr>
        <p:spPr>
          <a:xfrm>
            <a:off x="6560458" y="3772223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4F072C-522E-2F84-106E-FBE57B021D37}"/>
              </a:ext>
            </a:extLst>
          </p:cNvPr>
          <p:cNvCxnSpPr>
            <a:cxnSpLocks/>
          </p:cNvCxnSpPr>
          <p:nvPr/>
        </p:nvCxnSpPr>
        <p:spPr>
          <a:xfrm flipH="1">
            <a:off x="6435214" y="3772223"/>
            <a:ext cx="383557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D556BB3-DA7F-FA4C-7A69-E2BF49B15795}"/>
              </a:ext>
            </a:extLst>
          </p:cNvPr>
          <p:cNvCxnSpPr>
            <a:cxnSpLocks/>
          </p:cNvCxnSpPr>
          <p:nvPr/>
        </p:nvCxnSpPr>
        <p:spPr>
          <a:xfrm>
            <a:off x="6171154" y="396695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B0A31E9-8B7E-75A7-208F-09BC7E3DB7B3}"/>
              </a:ext>
            </a:extLst>
          </p:cNvPr>
          <p:cNvGrpSpPr/>
          <p:nvPr/>
        </p:nvGrpSpPr>
        <p:grpSpPr>
          <a:xfrm>
            <a:off x="6174600" y="4020228"/>
            <a:ext cx="522273" cy="108000"/>
            <a:chOff x="6174600" y="4024039"/>
            <a:chExt cx="522273" cy="108000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A63D094-4968-330B-DE50-3A49B22C634A}"/>
                </a:ext>
              </a:extLst>
            </p:cNvPr>
            <p:cNvSpPr/>
            <p:nvPr/>
          </p:nvSpPr>
          <p:spPr>
            <a:xfrm>
              <a:off x="6174600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A314475-54E6-4ED2-545C-5CCE3DA3722D}"/>
                </a:ext>
              </a:extLst>
            </p:cNvPr>
            <p:cNvSpPr/>
            <p:nvPr/>
          </p:nvSpPr>
          <p:spPr>
            <a:xfrm>
              <a:off x="6312691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483EB63-BB21-95D3-5352-1273AF849B71}"/>
                </a:ext>
              </a:extLst>
            </p:cNvPr>
            <p:cNvSpPr/>
            <p:nvPr/>
          </p:nvSpPr>
          <p:spPr>
            <a:xfrm>
              <a:off x="6450782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7B48946-5265-4594-5550-CA8EC9B6D9EC}"/>
                </a:ext>
              </a:extLst>
            </p:cNvPr>
            <p:cNvSpPr/>
            <p:nvPr/>
          </p:nvSpPr>
          <p:spPr>
            <a:xfrm>
              <a:off x="6588873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A5028-6E88-EF18-0E89-943BAD4B9F64}"/>
              </a:ext>
            </a:extLst>
          </p:cNvPr>
          <p:cNvCxnSpPr>
            <a:cxnSpLocks/>
          </p:cNvCxnSpPr>
          <p:nvPr/>
        </p:nvCxnSpPr>
        <p:spPr>
          <a:xfrm>
            <a:off x="6710671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F32E182-7615-3C95-8C2A-1E78EBF986B9}"/>
              </a:ext>
            </a:extLst>
          </p:cNvPr>
          <p:cNvCxnSpPr>
            <a:cxnSpLocks/>
          </p:cNvCxnSpPr>
          <p:nvPr/>
        </p:nvCxnSpPr>
        <p:spPr>
          <a:xfrm>
            <a:off x="5877568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365A1D12-97DC-8320-550F-9ED4C68A2927}"/>
              </a:ext>
            </a:extLst>
          </p:cNvPr>
          <p:cNvCxnSpPr>
            <a:cxnSpLocks/>
          </p:cNvCxnSpPr>
          <p:nvPr/>
        </p:nvCxnSpPr>
        <p:spPr>
          <a:xfrm flipH="1">
            <a:off x="5993132" y="4205453"/>
            <a:ext cx="441306" cy="113955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948803C-557B-4D6B-9718-B7F74F3D6ED5}"/>
              </a:ext>
            </a:extLst>
          </p:cNvPr>
          <p:cNvCxnSpPr>
            <a:cxnSpLocks/>
          </p:cNvCxnSpPr>
          <p:nvPr/>
        </p:nvCxnSpPr>
        <p:spPr>
          <a:xfrm>
            <a:off x="6420691" y="4205453"/>
            <a:ext cx="415852" cy="106906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30A337BA-52A2-6FC8-0742-6E7825567DC9}"/>
              </a:ext>
            </a:extLst>
          </p:cNvPr>
          <p:cNvCxnSpPr>
            <a:cxnSpLocks/>
          </p:cNvCxnSpPr>
          <p:nvPr/>
        </p:nvCxnSpPr>
        <p:spPr>
          <a:xfrm>
            <a:off x="6171154" y="420577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92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Heap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1901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Heap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우선 순위 키에 자주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우선 순위 키 중심으로 정렬된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활용할 때 유용한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완전 이진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(Complete Binary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기본으로 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표현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노드의 값은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자식노드의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값보다 크거나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(max heap),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(min heap)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같음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이진 탐색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(Binary Search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오름차순 값이 왼쪽 자식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넣어짐ㅇ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 또는 최대값이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연산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Heap Build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왼쪽 요소부터 순차적으로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진행하면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연산량이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이유는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연산량을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줄이기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위함임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진행하기 때문임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3214E37-A6F1-EEF2-DE27-351670033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05700"/>
              </p:ext>
            </p:extLst>
          </p:nvPr>
        </p:nvGraphicFramePr>
        <p:xfrm>
          <a:off x="726498" y="1714804"/>
          <a:ext cx="2990536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68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1112646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110552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부모 노드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– 1)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왼쪽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오른쪽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* 2) + 2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 + 1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44CF09-0268-9B57-9A0A-0681FE8507C8}"/>
              </a:ext>
            </a:extLst>
          </p:cNvPr>
          <p:cNvGrpSpPr/>
          <p:nvPr/>
        </p:nvGrpSpPr>
        <p:grpSpPr>
          <a:xfrm>
            <a:off x="1143000" y="4353179"/>
            <a:ext cx="3396344" cy="2236736"/>
            <a:chOff x="7263775" y="1260846"/>
            <a:chExt cx="4296743" cy="28297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78ADBC-3F04-DF9B-5FB5-CC2A02520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4169" y="1260846"/>
              <a:ext cx="3786349" cy="2829713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CB42FF5-5B4B-BDC2-B304-2414C280D4C7}"/>
                </a:ext>
              </a:extLst>
            </p:cNvPr>
            <p:cNvCxnSpPr>
              <a:cxnSpLocks/>
            </p:cNvCxnSpPr>
            <p:nvPr/>
          </p:nvCxnSpPr>
          <p:spPr>
            <a:xfrm>
              <a:off x="8852269" y="3171449"/>
              <a:ext cx="38501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09D34B-E0E8-90C7-BC3D-139F21F4F00F}"/>
                </a:ext>
              </a:extLst>
            </p:cNvPr>
            <p:cNvSpPr txBox="1"/>
            <p:nvPr/>
          </p:nvSpPr>
          <p:spPr>
            <a:xfrm>
              <a:off x="7263775" y="2950317"/>
              <a:ext cx="1588494" cy="35043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Build Heap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83014"/>
              </p:ext>
            </p:extLst>
          </p:nvPr>
        </p:nvGraphicFramePr>
        <p:xfrm>
          <a:off x="8310534" y="1701671"/>
          <a:ext cx="340536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left = 2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right = 2*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if(left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if(right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[right]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if(max !=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=size/2-1;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9976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O(n * 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임시배열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배열 크기만큼 임시 배열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[O(n), O(n)]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저글링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(Juggling)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(Reversal)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및 회전된 배열에서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게임 보드 회전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개체 방향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피치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 스트레칭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스테레오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텍스트 선택 및 삭제 작업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취소 및 다시 실행 기능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 회전이나 데이터 방향 변경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이동하는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(distance),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이용한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direction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 방향으로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이동한 결과와 동일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+ ‘distance = size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 (size/2)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역방향으로 회전하는 것이 더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다음과 같이 코드를 추가하면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(size/2)){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가지이므로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size 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194003"/>
              </p:ext>
            </p:extLst>
          </p:nvPr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33224"/>
              </p:ext>
            </p:extLst>
          </p:nvPr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90444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E545D6-29A3-1C27-6015-CB4460B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67" y="2938508"/>
            <a:ext cx="3798887" cy="121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790045" y="4200770"/>
            <a:ext cx="161233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Juggling</a:t>
            </a:r>
            <a:endParaRPr lang="ko-KR" altLang="en-US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785E1A-7C9D-67EE-4715-C0FA8111841F}"/>
              </a:ext>
            </a:extLst>
          </p:cNvPr>
          <p:cNvGrpSpPr/>
          <p:nvPr/>
        </p:nvGrpSpPr>
        <p:grpSpPr>
          <a:xfrm>
            <a:off x="7580313" y="4720745"/>
            <a:ext cx="3798887" cy="1748293"/>
            <a:chOff x="7571591" y="3846599"/>
            <a:chExt cx="3798887" cy="174829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195FFF-961F-DBA3-BB7D-7D6105DCEE3E}"/>
                </a:ext>
              </a:extLst>
            </p:cNvPr>
            <p:cNvGrpSpPr/>
            <p:nvPr/>
          </p:nvGrpSpPr>
          <p:grpSpPr>
            <a:xfrm>
              <a:off x="7571591" y="3846599"/>
              <a:ext cx="3798887" cy="1389518"/>
              <a:chOff x="4151313" y="3532187"/>
              <a:chExt cx="5276850" cy="19301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37D3C6A-DC77-B5E5-683E-F9BF1A574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943"/>
              <a:stretch/>
            </p:blipFill>
            <p:spPr>
              <a:xfrm>
                <a:off x="4151313" y="3532187"/>
                <a:ext cx="5236528" cy="1114425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8B1A2AB-654B-4978-0C7B-85A195145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1313" y="4185950"/>
                <a:ext cx="5276850" cy="127635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170C9-EFDF-01EA-981C-67E71E017FFB}"/>
                </a:ext>
              </a:extLst>
            </p:cNvPr>
            <p:cNvSpPr txBox="1"/>
            <p:nvPr/>
          </p:nvSpPr>
          <p:spPr>
            <a:xfrm>
              <a:off x="8776969" y="5317893"/>
              <a:ext cx="161233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Reversal</a:t>
              </a:r>
              <a:endParaRPr lang="ko-KR" altLang="en-US" b="1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23AD53C-1AEE-B602-6716-EDF271910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78" y="921658"/>
            <a:ext cx="3561674" cy="13221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8433814" y="2392952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692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Counting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0988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범위가 제한적일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범위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개수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사용되는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미비교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기반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코딩하기 쉽고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안정적인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소수점 값에서는 동작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 범위가 크면 비효율적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13942"/>
              </p:ext>
            </p:extLst>
          </p:nvPr>
        </p:nvGraphicFramePr>
        <p:xfrm>
          <a:off x="8270654" y="1533879"/>
          <a:ext cx="340536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count[max+1]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7E2C09C-37F1-AE33-837B-C5B4D0B96433}"/>
              </a:ext>
            </a:extLst>
          </p:cNvPr>
          <p:cNvGrpSpPr/>
          <p:nvPr/>
        </p:nvGrpSpPr>
        <p:grpSpPr>
          <a:xfrm>
            <a:off x="653767" y="4659344"/>
            <a:ext cx="3055915" cy="1969626"/>
            <a:chOff x="1804736" y="4339613"/>
            <a:chExt cx="3055915" cy="19696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8070EA-A17B-9F14-559D-4FF56A1C5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r="67585"/>
            <a:stretch/>
          </p:blipFill>
          <p:spPr>
            <a:xfrm>
              <a:off x="1804736" y="4339613"/>
              <a:ext cx="1130968" cy="19696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661ED3-4D4A-B043-38CB-6A18B7451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l="44829"/>
            <a:stretch/>
          </p:blipFill>
          <p:spPr>
            <a:xfrm>
              <a:off x="2935704" y="4339613"/>
              <a:ext cx="1924947" cy="196962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95158C-FDC6-16B8-7EB8-BDA0254B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106" y="1744965"/>
            <a:ext cx="3107772" cy="5165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13A3BB-83AB-8C51-A5E8-1D2798CA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573" y="2743021"/>
            <a:ext cx="3107772" cy="538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A81773-19C1-7367-FEFF-26695743E2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21" y="3695962"/>
            <a:ext cx="3098239" cy="57674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BC184B-DD10-CCD7-BC42-21AC7C1499D1}"/>
              </a:ext>
            </a:extLst>
          </p:cNvPr>
          <p:cNvCxnSpPr>
            <a:cxnSpLocks/>
          </p:cNvCxnSpPr>
          <p:nvPr/>
        </p:nvCxnSpPr>
        <p:spPr>
          <a:xfrm>
            <a:off x="2077307" y="2261516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DCA42D4-F053-40EF-4433-CADEF9F874B1}"/>
              </a:ext>
            </a:extLst>
          </p:cNvPr>
          <p:cNvCxnSpPr>
            <a:cxnSpLocks/>
          </p:cNvCxnSpPr>
          <p:nvPr/>
        </p:nvCxnSpPr>
        <p:spPr>
          <a:xfrm>
            <a:off x="2077307" y="3281638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228AFA-C8C2-E1C7-75A8-8E35F7E272A6}"/>
              </a:ext>
            </a:extLst>
          </p:cNvPr>
          <p:cNvCxnSpPr>
            <a:cxnSpLocks/>
          </p:cNvCxnSpPr>
          <p:nvPr/>
        </p:nvCxnSpPr>
        <p:spPr>
          <a:xfrm>
            <a:off x="2077307" y="4272711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CAA1B4-4389-7CC1-3DF5-1DF493D9422B}"/>
              </a:ext>
            </a:extLst>
          </p:cNvPr>
          <p:cNvSpPr txBox="1"/>
          <p:nvPr/>
        </p:nvSpPr>
        <p:spPr>
          <a:xfrm>
            <a:off x="2318726" y="2322039"/>
            <a:ext cx="285681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(max+1)</a:t>
            </a:r>
            <a:r>
              <a:rPr lang="ko-KR" altLang="en-US" b="1" dirty="0">
                <a:solidFill>
                  <a:srgbClr val="0000FF"/>
                </a:solidFill>
              </a:rPr>
              <a:t> 크기의 배열 생성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97D9E-A890-5EE3-60D5-06D819F7C663}"/>
              </a:ext>
            </a:extLst>
          </p:cNvPr>
          <p:cNvSpPr txBox="1"/>
          <p:nvPr/>
        </p:nvSpPr>
        <p:spPr>
          <a:xfrm>
            <a:off x="2246647" y="3362450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 err="1">
                <a:solidFill>
                  <a:srgbClr val="0000FF"/>
                </a:solidFill>
              </a:rPr>
              <a:t>Idx</a:t>
            </a:r>
            <a:r>
              <a:rPr lang="en-US" altLang="ko-KR" b="1" dirty="0">
                <a:solidFill>
                  <a:srgbClr val="0000FF"/>
                </a:solidFill>
              </a:rPr>
              <a:t>=1 </a:t>
            </a:r>
            <a:r>
              <a:rPr lang="ko-KR" altLang="en-US" b="1" dirty="0">
                <a:solidFill>
                  <a:srgbClr val="0000FF"/>
                </a:solidFill>
              </a:rPr>
              <a:t>부터 누적 합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ko-KR" altLang="en-US" b="1" dirty="0">
                <a:solidFill>
                  <a:srgbClr val="0000FF"/>
                </a:solidFill>
              </a:rPr>
              <a:t>자신</a:t>
            </a:r>
            <a:r>
              <a:rPr lang="en-US" altLang="ko-KR" b="1" dirty="0">
                <a:solidFill>
                  <a:srgbClr val="0000FF"/>
                </a:solidFill>
              </a:rPr>
              <a:t>+</a:t>
            </a:r>
            <a:r>
              <a:rPr lang="ko-KR" altLang="en-US" b="1" dirty="0">
                <a:solidFill>
                  <a:srgbClr val="0000FF"/>
                </a:solidFill>
              </a:rPr>
              <a:t>이전</a:t>
            </a:r>
            <a:r>
              <a:rPr lang="en-US" altLang="ko-KR" b="1" dirty="0">
                <a:solidFill>
                  <a:srgbClr val="0000FF"/>
                </a:solidFill>
              </a:rPr>
              <a:t>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28C1E5-C7C6-582A-03E3-3282E5E9E8D9}"/>
              </a:ext>
            </a:extLst>
          </p:cNvPr>
          <p:cNvSpPr txBox="1"/>
          <p:nvPr/>
        </p:nvSpPr>
        <p:spPr>
          <a:xfrm>
            <a:off x="2239967" y="4346883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Output array</a:t>
            </a:r>
            <a:r>
              <a:rPr lang="ko-KR" altLang="en-US" b="1" dirty="0">
                <a:solidFill>
                  <a:srgbClr val="0000FF"/>
                </a:solidFill>
              </a:rPr>
              <a:t>에 정렬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EE21D-C930-77BE-285B-3328579890BB}"/>
              </a:ext>
            </a:extLst>
          </p:cNvPr>
          <p:cNvSpPr txBox="1"/>
          <p:nvPr/>
        </p:nvSpPr>
        <p:spPr>
          <a:xfrm>
            <a:off x="3499282" y="5192816"/>
            <a:ext cx="134136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 </a:t>
            </a:r>
            <a:r>
              <a:rPr lang="en-US" altLang="ko-KR" b="1" dirty="0">
                <a:solidFill>
                  <a:srgbClr val="0000FF"/>
                </a:solidFill>
              </a:rPr>
              <a:t>=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 index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C38303-6FF3-7D15-2447-597F1DBFBFC0}"/>
              </a:ext>
            </a:extLst>
          </p:cNvPr>
          <p:cNvSpPr txBox="1"/>
          <p:nvPr/>
        </p:nvSpPr>
        <p:spPr>
          <a:xfrm>
            <a:off x="3499282" y="5798008"/>
            <a:ext cx="24683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</a:t>
            </a:r>
            <a:r>
              <a:rPr lang="en-US" altLang="ko-KR" b="1" dirty="0">
                <a:solidFill>
                  <a:srgbClr val="0000FF"/>
                </a:solidFill>
              </a:rPr>
              <a:t>-1 = index </a:t>
            </a:r>
            <a:r>
              <a:rPr lang="ko-KR" altLang="en-US" b="1" dirty="0">
                <a:solidFill>
                  <a:srgbClr val="0000FF"/>
                </a:solidFill>
              </a:rPr>
              <a:t>이고 값</a:t>
            </a:r>
            <a:r>
              <a:rPr lang="en-US" altLang="ko-KR" b="1" dirty="0">
                <a:solidFill>
                  <a:srgbClr val="0000FF"/>
                </a:solidFill>
              </a:rPr>
              <a:t>--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4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Radix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1734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숫자 단위로 처리하여 정렬하는 선형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고정 크기에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자릿수부터 시작해서 큰 자릿수로 정렬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…)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331256"/>
              </p:ext>
            </p:extLst>
          </p:nvPr>
        </p:nvGraphicFramePr>
        <p:xfrm>
          <a:off x="8084457" y="884448"/>
          <a:ext cx="371311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exp){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const int radix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count[radix]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exp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while(max/exp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exp);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exp *=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694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(1)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34424"/>
              </p:ext>
            </p:extLst>
          </p:nvPr>
        </p:nvGraphicFramePr>
        <p:xfrm>
          <a:off x="99391" y="868119"/>
          <a:ext cx="11996531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5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버킷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나누는 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균일하게 분배하여 형성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분할되면 다른 정렬 알고리즘 사용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bucket[n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Insertion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BEEF85-3157-7C6F-BDE4-E712C42970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2626" y="999312"/>
            <a:ext cx="3713115" cy="1559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F9A782-9791-12A5-E700-77669E1B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85" y="2861300"/>
            <a:ext cx="3224241" cy="3077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A24C6D-BFC5-23BE-2A4D-873919315C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8747" y="2898357"/>
            <a:ext cx="2332741" cy="2960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542F56-7347-85C5-F899-3E78EFFB69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6537" y="2921846"/>
            <a:ext cx="5386377" cy="279315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847E141-AA60-2C23-3997-33FFD1952142}"/>
              </a:ext>
            </a:extLst>
          </p:cNvPr>
          <p:cNvCxnSpPr/>
          <p:nvPr/>
        </p:nvCxnSpPr>
        <p:spPr>
          <a:xfrm flipH="1">
            <a:off x="2494722" y="2474843"/>
            <a:ext cx="2912165" cy="35213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26C447-ADDD-3B79-3AC1-E648564EE112}"/>
              </a:ext>
            </a:extLst>
          </p:cNvPr>
          <p:cNvCxnSpPr>
            <a:cxnSpLocks/>
          </p:cNvCxnSpPr>
          <p:nvPr/>
        </p:nvCxnSpPr>
        <p:spPr>
          <a:xfrm>
            <a:off x="2578100" y="4488738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2A4E14-1CA0-DB90-2293-E571460BFD49}"/>
              </a:ext>
            </a:extLst>
          </p:cNvPr>
          <p:cNvSpPr txBox="1"/>
          <p:nvPr/>
        </p:nvSpPr>
        <p:spPr>
          <a:xfrm>
            <a:off x="9187362" y="1502274"/>
            <a:ext cx="19742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Bucket </a:t>
            </a:r>
            <a:r>
              <a:rPr lang="ko-KR" altLang="en-US" b="1" dirty="0">
                <a:solidFill>
                  <a:srgbClr val="FF0000"/>
                </a:solidFill>
              </a:rPr>
              <a:t>배열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0CDEF-CD2A-8D15-B372-C02A4A2D530E}"/>
              </a:ext>
            </a:extLst>
          </p:cNvPr>
          <p:cNvSpPr txBox="1"/>
          <p:nvPr/>
        </p:nvSpPr>
        <p:spPr>
          <a:xfrm rot="21198297">
            <a:off x="2524655" y="2328348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Insert data  </a:t>
            </a:r>
            <a:r>
              <a:rPr lang="ko-KR" altLang="en-US" b="1" dirty="0">
                <a:solidFill>
                  <a:srgbClr val="0000FF"/>
                </a:solidFill>
              </a:rPr>
              <a:t>정수로 변환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480DE-FCCE-74A9-CA1F-A3F1CAF303EB}"/>
              </a:ext>
            </a:extLst>
          </p:cNvPr>
          <p:cNvSpPr txBox="1"/>
          <p:nvPr/>
        </p:nvSpPr>
        <p:spPr>
          <a:xfrm>
            <a:off x="-94656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Using Linked List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65009D-9193-5163-496B-519A8769AE9C}"/>
              </a:ext>
            </a:extLst>
          </p:cNvPr>
          <p:cNvSpPr txBox="1"/>
          <p:nvPr/>
        </p:nvSpPr>
        <p:spPr>
          <a:xfrm>
            <a:off x="2451190" y="3879357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Sort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each bucket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9A7B32-A43B-27D1-AF27-AC156656FA37}"/>
              </a:ext>
            </a:extLst>
          </p:cNvPr>
          <p:cNvCxnSpPr>
            <a:cxnSpLocks/>
          </p:cNvCxnSpPr>
          <p:nvPr/>
        </p:nvCxnSpPr>
        <p:spPr>
          <a:xfrm>
            <a:off x="5196379" y="4488600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6059B5-2F3A-D1EC-6834-0D3CAE7F78A5}"/>
              </a:ext>
            </a:extLst>
          </p:cNvPr>
          <p:cNvSpPr txBox="1"/>
          <p:nvPr/>
        </p:nvSpPr>
        <p:spPr>
          <a:xfrm>
            <a:off x="5069469" y="3879219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Sequentially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Assign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9E3E90-ED13-10ED-1E25-C26578B22716}"/>
              </a:ext>
            </a:extLst>
          </p:cNvPr>
          <p:cNvSpPr txBox="1"/>
          <p:nvPr/>
        </p:nvSpPr>
        <p:spPr>
          <a:xfrm>
            <a:off x="3950804" y="5970027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Sorting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1197E9-9C7B-5AC2-5E3F-3ED9356F3BA9}"/>
              </a:ext>
            </a:extLst>
          </p:cNvPr>
          <p:cNvSpPr txBox="1"/>
          <p:nvPr/>
        </p:nvSpPr>
        <p:spPr>
          <a:xfrm>
            <a:off x="7753357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Arrangement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8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(2)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033337"/>
              </p:ext>
            </p:extLst>
          </p:nvPr>
        </p:nvGraphicFramePr>
        <p:xfrm>
          <a:off x="127651" y="803710"/>
          <a:ext cx="451200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0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&lt;vector&gt;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&lt;algorithm&gt;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std::vector&lt;float&gt;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bi,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bi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b[bi].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std::sort(b[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].begin(),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for(j=0; j&lt;b[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].size();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{0.897, 0.565, 0.656, 0.1234, 0.665, 0.3434};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FLOATPRINT(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74E5F9-F278-B392-F658-5D0E8A75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11117"/>
              </p:ext>
            </p:extLst>
          </p:nvPr>
        </p:nvGraphicFramePr>
        <p:xfrm>
          <a:off x="4884044" y="803710"/>
          <a:ext cx="7119891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89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max = 0,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range =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**b = (void **)malloc(range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(void 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 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버킷의 크기를 저장하는 배열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malloc(size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free(b[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D7EE4A-C40A-371B-FD81-531BEB225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76501"/>
              </p:ext>
            </p:extLst>
          </p:nvPr>
        </p:nvGraphicFramePr>
        <p:xfrm>
          <a:off x="1111859" y="4852737"/>
          <a:ext cx="3772185" cy="1986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1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86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int (*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)(const void *, const void *);</a:t>
                      </a:r>
                      <a:b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(*(int *)a - *(int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CompareFloat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diff = (*(float *)a - *(float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((diff &gt; 0) ? 1 : ((diff &lt; 0)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CompareDouble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double diff = (*(double *)a - *(double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(diff &gt; 0 ? 1 : (diff &lt; 0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9A14748-11BD-7DEB-2974-E7D6EEBC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65896"/>
              </p:ext>
            </p:extLst>
          </p:nvPr>
        </p:nvGraphicFramePr>
        <p:xfrm>
          <a:off x="9079545" y="5528110"/>
          <a:ext cx="292439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3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09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{64, 25, 12, 22, 11};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Bingo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9542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빙고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요소를 찾고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선택 정렬과 유사하게 동작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요소의 반복이 잦다면 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 log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배열크기 일 때 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 수 일 때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96587"/>
              </p:ext>
            </p:extLst>
          </p:nvPr>
        </p:nvGraphicFramePr>
        <p:xfrm>
          <a:off x="8084457" y="884448"/>
          <a:ext cx="371311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BingoSort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b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];//min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];//max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else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75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Shell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679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Insertion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변형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(variation)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먼 항목의 교환 허용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주위 원소 교환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삽입 정렬 대체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 오버헤드 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재귀가 특정 제한 초과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중대형 데이터 세트에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97852"/>
              </p:ext>
            </p:extLst>
          </p:nvPr>
        </p:nvGraphicFramePr>
        <p:xfrm>
          <a:off x="8084457" y="884448"/>
          <a:ext cx="371311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while(h&lt;size/3)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h = 3*h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ShellSort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size/2; gap &gt; 0; gap/=2"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(size); gap &gt; 0; gap /= 3"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for(gap = size/2; gap &gt; 0; gap/=2){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=gap;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key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for(j=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j&gt;=gap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 &gt; key; j -=gap)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[j]=key;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7673FF3-73F9-E564-BC63-001FA710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29" y="1363452"/>
            <a:ext cx="3858419" cy="2474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22285D-E0E8-6C4A-AD44-5E8077AB71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690" y="4196472"/>
            <a:ext cx="4312672" cy="2119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7CD3A8-252C-D9CB-56A1-0F56E447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2247" y="1601812"/>
            <a:ext cx="3789784" cy="2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5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Tim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73519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팀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병합 정렬과 삽입 정렬에서 파생된 하이브리드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python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sorted(),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순서를 활용하여 비교 및 교환 횟수를 최소화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넣는다고 가정할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r1, r2, r3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넣어짐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|r1| &gt; |r2|, |r1| &gt; |r2| + |r3|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만족시켜야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스택에 쌓이는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크기는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트릭은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최소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최대를 기준으로 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범위를 구분함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Galloping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99913"/>
              </p:ext>
            </p:extLst>
          </p:nvPr>
        </p:nvGraphicFramePr>
        <p:xfrm>
          <a:off x="8084457" y="884448"/>
          <a:ext cx="371311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left, mid,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THRESHOLD)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PartialInsertion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(i+THRESHOLD-1 &lt; size-1) ? (i+THRESHOLD-1) : (size-1),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(j = THRESHOLD; j &lt; size; j *= 2)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(left = 0; left &lt; size; left += 2 *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mid = left + j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right = (left+2*j-1 &lt; size-1) ? (left+2*j-1) : (size-1);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Merge(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left, mid, 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56E3415-189E-BA9D-0A88-CF15942A7D04}"/>
              </a:ext>
            </a:extLst>
          </p:cNvPr>
          <p:cNvGrpSpPr/>
          <p:nvPr/>
        </p:nvGrpSpPr>
        <p:grpSpPr>
          <a:xfrm>
            <a:off x="3351390" y="2210328"/>
            <a:ext cx="4230510" cy="4420507"/>
            <a:chOff x="2176462" y="242887"/>
            <a:chExt cx="7839075" cy="81364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8859B6-A84B-B699-00BB-07C9C242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6462" y="242887"/>
              <a:ext cx="7839075" cy="63722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557411-7641-3401-EE27-C7E10238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6462" y="6588592"/>
              <a:ext cx="5410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418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Comb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5333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콤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큰 간격을 사용해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간격은 큰 값으로 시작하고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도달할 때까지 모든 반복에서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배로 감속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 이상의 반전 제거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58442"/>
              </p:ext>
            </p:extLst>
          </p:nvPr>
        </p:nvGraphicFramePr>
        <p:xfrm>
          <a:off x="8084457" y="884448"/>
          <a:ext cx="3713114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(gap &gt; 1 || swapped)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(gap &gt;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gap * 10 / 13;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681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Pigeon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5712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비둘기집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수와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거의 동일한 요소 목록을 정렬하는데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Counting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유사하지만 항목을 두 번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한번은 버킷 배열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한 번은 최종 대상으로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78187"/>
              </p:ext>
            </p:extLst>
          </p:nvPr>
        </p:nvGraphicFramePr>
        <p:xfrm>
          <a:off x="8084457" y="884448"/>
          <a:ext cx="371311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PigeonholeSort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 - min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min]++;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[index++]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AEB674F-9435-3210-AAC6-4C1CE7BF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9" y="1551659"/>
            <a:ext cx="5782898" cy="26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Cycle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9162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사이클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저장 공간이 필요 없음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정렬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메모리에 대한 최소 쓰기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어레이가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eeprom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저장되어 있을 때 유용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대부분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불안정한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 쓰기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스왑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작업에 비용이 많이 드는 상황에 가장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59470"/>
              </p:ext>
            </p:extLst>
          </p:nvPr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DAD9069-EE85-D165-09DC-D46C1888B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4605"/>
              </p:ext>
            </p:extLst>
          </p:nvPr>
        </p:nvGraphicFramePr>
        <p:xfrm>
          <a:off x="394429" y="1744699"/>
          <a:ext cx="471895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95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3}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index = 0 1 2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10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=pos+1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put 10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 and change item to old value of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 =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now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5, 10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{2, 3, 5,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Above is one iteration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Repeat above steps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2, ..n-2</a:t>
                      </a:r>
                      <a:endParaRPr lang="ko-KR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34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93787-08E9-6995-8908-79AFD18C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E105A5-CD20-DB07-D167-BC89BD2854A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43C97F-4DCE-A4B5-C377-1C40E8836CC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D55AB6-7E21-43D7-3F35-A42432C2B9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510FB37-B2A7-8374-F8AA-346A8A1668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A56EF-EA04-D69A-F1A5-C74F1C829E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C0CFF-8D87-39D6-FDAA-03F1E730DAF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6292566-60B6-0873-2C85-D1DF968DC0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C2662F8-77C2-43E7-3F08-B3C06A71E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D6D677-8F15-78FE-10B7-DD0270BE0E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2E6A9C5-9F1C-A646-33D8-2FD6D104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921658"/>
            <a:ext cx="5258876" cy="28761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8CD27-39C3-3963-F7EF-38FA28480A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0172" y="1006618"/>
            <a:ext cx="6449875" cy="39062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D399745-AFEF-BBFE-91FB-84A79F16E1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3377762"/>
            <a:ext cx="5903843" cy="33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35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Cocktail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58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칵테일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bubble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배열을 양방향으로 교대로 탐색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대규모 배열에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37276"/>
              </p:ext>
            </p:extLst>
          </p:nvPr>
        </p:nvGraphicFramePr>
        <p:xfrm>
          <a:off x="6355597" y="1053814"/>
          <a:ext cx="52705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cocktailSort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start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end = size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(swapped)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오른쪽 방향으로 배열을 통과하면서 큰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end;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if(!swapped)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큰 값이 마지막에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감소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왼쪽 방향으로 배열을 통과하면서 작은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값이 첫 번째에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증가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C5C0A0C-5BAB-98AB-D27B-ADF50BBE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0" y="1648221"/>
            <a:ext cx="5596064" cy="30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42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Bitonic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8174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바이토닉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항상 미리 정의된 순서로 요소를 비교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정렬할 요소 개수가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2^n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 경우에만 수행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하드웨어 및 병렬 프로세스 어레이 구현에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증가한 다음 감소하는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38088"/>
              </p:ext>
            </p:extLst>
          </p:nvPr>
        </p:nvGraphicFramePr>
        <p:xfrm>
          <a:off x="6480503" y="1169719"/>
          <a:ext cx="539859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low + k;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// Swap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i+k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is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int temp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배열을 역순으로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감소하는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두 배열을 합병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A79C267-7C42-80A6-5145-FDB9E93C26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903" y="2285931"/>
            <a:ext cx="5929806" cy="25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34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Tree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7004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Binary Search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기반으로 하는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생성한 다음 생성된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순차 순회를 수행해 정렬된 순서로 요소를 가져옴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Splay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사용하는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적응형 정렬이라는 추가 속성이 있음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가상 입력에 대한 작업 시간이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O(n log 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87768"/>
              </p:ext>
            </p:extLst>
          </p:nvPr>
        </p:nvGraphicFramePr>
        <p:xfrm>
          <a:off x="1438443" y="1795499"/>
          <a:ext cx="408124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(Node*)malloc(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-&gt;key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Insert(Node* root,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if(key &lt;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root-&gt;left = Insert(root-&gt;left,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if(key &gt;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root-&gt;right = Insert(root-&gt;right,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03FC29-8210-40F0-83FD-F6FB82C31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41357"/>
              </p:ext>
            </p:extLst>
          </p:nvPr>
        </p:nvGraphicFramePr>
        <p:xfrm>
          <a:off x="6400800" y="1795499"/>
          <a:ext cx="40812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83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!=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)++] = root-&gt;key;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root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 = Insert(root,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&amp;index);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67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qsort</a:t>
            </a:r>
            <a:r>
              <a:rPr lang="en-US" altLang="ko-KR" dirty="0"/>
              <a:t>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2411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(void* base,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num,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size, int (*comparator)(const void*,const void*));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Quick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알고리즘을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Comparator()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두 인수를 사용하여 상대적 순서를 결정하는 논리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(return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값이 양수일 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(1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&gt;0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)&gt;0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내림차순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16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2. Sort – STL std::sort()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30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#include &lt;algorithm&gt;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4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579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5D54C-5395-A033-3CAD-7511C8C6F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309734"/>
              </p:ext>
            </p:extLst>
          </p:nvPr>
        </p:nvGraphicFramePr>
        <p:xfrm>
          <a:off x="177800" y="868119"/>
          <a:ext cx="90043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5871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자신을 직접 또는 간접적으로 호출하는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문제를 작은 하위 문제로 분해하여 해결하는 능력이며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하위 문제는 동일한 방식으로 해결될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단순화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이해하기 쉬운 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 면에서 반복보다 효율성이 떨어짐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이해가 어려움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오버플로우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가능성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Tail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최적화 될 수 있어 더 나은 것으로 간주됨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 to bottom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parameter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누적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(accumulated value)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전달하여 강제적으로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Tail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으로도 만들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Head Recursion -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bottom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Tree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이상 자신을 호출하는 경우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Linear Recursion: recursion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자신을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Nested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 인자에 재귀 함수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이상의 함수가 있을 수 있고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순환 방식으로 서로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Recursion vs Iteration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크기가 작고 시간 복잡도가 문제되지 않을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크기와 시간 복잡도 균형을 맞출 때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시공간 복잡도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overhead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성능이 떨어짐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Implicit Recursion: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명시적 재귀 호출을 하지 않고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자신을 호출할 때 발생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간접 재귀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호출 등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7D7709-9ECA-9463-F317-60F070827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03628"/>
              </p:ext>
            </p:extLst>
          </p:nvPr>
        </p:nvGraphicFramePr>
        <p:xfrm>
          <a:off x="177800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F8679F-B38C-393B-78AF-01E85A64C34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EA93A7-4190-115A-6E28-0FBA7E44C85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1D9EE2-A56E-4458-73E9-DB81960AB0B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1E4BC6-E785-08CE-113D-BE34E1D2D2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88B6D58-13D4-D2BE-99B5-8235ED2A0B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48CFA3E-8CEC-FAD6-87D6-7AD91E551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43AA5AD-1CE2-D79A-AFAD-EB8E4F044A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7001790-E814-C9B0-B984-9CF6BBC71E9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E884667-4101-E08B-A838-9B1BDE71E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4A3F739-2990-C9AB-3198-8255915602F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4D10628-9EE0-CA6F-1562-954EE05624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4275E0E-CC55-937D-65C5-B9DE7B606A88}"/>
              </a:ext>
            </a:extLst>
          </p:cNvPr>
          <p:cNvSpPr txBox="1"/>
          <p:nvPr/>
        </p:nvSpPr>
        <p:spPr>
          <a:xfrm>
            <a:off x="522932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Tail Recursion</a:t>
            </a:r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29711-0B43-0627-4C5B-2FC5B5F58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5781"/>
              </p:ext>
            </p:extLst>
          </p:nvPr>
        </p:nvGraphicFramePr>
        <p:xfrm>
          <a:off x="1862666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C290EEE-F20E-7BE6-1924-73F6440CFEEA}"/>
              </a:ext>
            </a:extLst>
          </p:cNvPr>
          <p:cNvSpPr txBox="1"/>
          <p:nvPr/>
        </p:nvSpPr>
        <p:spPr>
          <a:xfrm>
            <a:off x="2123131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Head Recursion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5E27DA3-EB7F-ACBA-E5E6-6D9747175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97624"/>
              </p:ext>
            </p:extLst>
          </p:nvPr>
        </p:nvGraphicFramePr>
        <p:xfrm>
          <a:off x="3542448" y="4869511"/>
          <a:ext cx="1526321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CD20860-F933-7968-E96F-0CA67C27FFEC}"/>
              </a:ext>
            </a:extLst>
          </p:cNvPr>
          <p:cNvSpPr txBox="1"/>
          <p:nvPr/>
        </p:nvSpPr>
        <p:spPr>
          <a:xfrm>
            <a:off x="3802913" y="5885446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Tree Recursion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479E960-F3E9-830E-5242-E17D35EF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47326"/>
              </p:ext>
            </p:extLst>
          </p:nvPr>
        </p:nvGraphicFramePr>
        <p:xfrm>
          <a:off x="5222230" y="4869511"/>
          <a:ext cx="168486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100)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- 10;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fun(fun(n + 11));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 = fun(95);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1B97C76-E3B1-8F13-42AB-632599C4FE71}"/>
              </a:ext>
            </a:extLst>
          </p:cNvPr>
          <p:cNvSpPr txBox="1"/>
          <p:nvPr/>
        </p:nvSpPr>
        <p:spPr>
          <a:xfrm>
            <a:off x="5794701" y="5750043"/>
            <a:ext cx="126585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Nested Recursion</a:t>
            </a:r>
            <a:endParaRPr lang="ko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D9F9CD5-057F-8E81-3424-644B802CD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0363"/>
              </p:ext>
            </p:extLst>
          </p:nvPr>
        </p:nvGraphicFramePr>
        <p:xfrm>
          <a:off x="9385258" y="868118"/>
          <a:ext cx="168486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/ 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CCD07FB-E91E-A43B-ACD0-96BE4E60687C}"/>
              </a:ext>
            </a:extLst>
          </p:cNvPr>
          <p:cNvSpPr txBox="1"/>
          <p:nvPr/>
        </p:nvSpPr>
        <p:spPr>
          <a:xfrm>
            <a:off x="10089619" y="2742604"/>
            <a:ext cx="994832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Indirect Recursion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08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09C6-96BD-6CB3-E129-E9F8D675A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018249B-EAC9-45AE-3D83-55432436826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E3308D-678B-3ADE-5C31-E288486D3C7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F480C4-28AA-B607-C6F2-F2594723537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8A568-8A60-5426-DBC9-80A3981E9E1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58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606A7-3CB4-C46A-B082-09888924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4B9EDE-9C16-E609-F3AF-75CACAF4A321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CB6902-34F8-5DBC-81E1-44C139B31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92190"/>
              </p:ext>
            </p:extLst>
          </p:nvPr>
        </p:nvGraphicFramePr>
        <p:xfrm>
          <a:off x="177800" y="868119"/>
          <a:ext cx="639809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809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Backtracking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 문제를 해결하기 위해 가능한 모든 조합을 검색하는 것을 고려하는 알고리즘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Decision Problem(a feasible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Optimization Problem(best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Enumeration Problem(all feasible solution)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1641B5-7D91-A856-8223-6DA722FF160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B48D29-74AB-1672-BB54-50E7632A0E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6CDDC7-007F-8163-DBDA-D70F7B03250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7AC7658-D37F-FE28-0C74-9BDFA391949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13321EB-465C-26B6-CC55-E9E8EDB92D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50CE3A3-EC0F-27DB-313F-9EAA65148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A0CA175-C8B8-B518-767F-BF7F6F36A34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5CD592-674A-41AB-3A67-8DC3F1FFE35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958A20-53C8-C178-6C6A-231D104A92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272898-315C-1CEF-D4B8-341982D00DD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E116D20-8425-BB85-DC21-BEC66DEED1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5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66538-7A29-3C0C-3121-ECA33B90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B7A7C62-29C9-88F9-4C26-7CF779A36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57585"/>
              </p:ext>
            </p:extLst>
          </p:nvPr>
        </p:nvGraphicFramePr>
        <p:xfrm>
          <a:off x="9283813" y="932712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056CA3-DE97-B686-97DE-E95190C7C6C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Knight Tour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0BB1B3B-A47A-1A57-5BF5-644C7B8AE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01924"/>
              </p:ext>
            </p:extLst>
          </p:nvPr>
        </p:nvGraphicFramePr>
        <p:xfrm>
          <a:off x="177799" y="868119"/>
          <a:ext cx="683901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 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M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모든 점을 지나가는지 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이동할 다음 좌표를 검사해서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좌표이면 이동 횟수 표시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방향으로 이동 가능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표 참고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참고 사이트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https://en.wikipedia.org/wiki/Knight%27s_tour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04C558-23AA-9B66-3ECD-4195CC1E9C7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247C61-5C08-1E80-A10C-308A30BACD9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3491D0-3A2C-929D-EAFD-EC7D1EB7243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9C46B88-3298-7A26-3485-2EE28E37BA3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E58D1D7-23EF-15D9-4ABD-69B80E4EA4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E0D1384-83EE-6426-299C-9C7BCE063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8B1AD9-BC31-7A99-B696-1925ECFDB4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9ECD403-DC89-2BB1-75F5-F6C075DA7B7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8BF61B-DC32-2DC4-D2A4-D47ED43A42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A4601EF-7357-F06C-96B4-4BD165F03DB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67E502-CD89-0E87-9518-4A2FB237B9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F272CF-727B-AA2F-77B3-1279588F9E92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Knight’s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94714B-40A5-4F7E-FF14-F1B2019063A2}"/>
              </a:ext>
            </a:extLst>
          </p:cNvPr>
          <p:cNvGrpSpPr/>
          <p:nvPr/>
        </p:nvGrpSpPr>
        <p:grpSpPr>
          <a:xfrm>
            <a:off x="9709202" y="1284580"/>
            <a:ext cx="1600148" cy="676828"/>
            <a:chOff x="9709202" y="1284580"/>
            <a:chExt cx="1600148" cy="676828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8E85E18-DA10-2276-692A-F99745717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EF77A7-6B59-34D4-15D2-E4971D337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98F37D2-3B7E-2A96-5245-B7A13AA02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FE3DEFB-DBBF-23F4-6A58-A063DD71AC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D18445-F488-6DFD-0E8D-01FE4A2CFB68}"/>
              </a:ext>
            </a:extLst>
          </p:cNvPr>
          <p:cNvGrpSpPr/>
          <p:nvPr/>
        </p:nvGrpSpPr>
        <p:grpSpPr>
          <a:xfrm flipV="1">
            <a:off x="9696493" y="2334950"/>
            <a:ext cx="1600148" cy="676828"/>
            <a:chOff x="9709202" y="1284580"/>
            <a:chExt cx="1600148" cy="676828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FCDE9C0-9F55-B01D-8515-215B8B39C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30ABC31-40B8-9CA1-FB59-DD0AEAB88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AC5435B-1F22-7C66-E9B5-93E6E9505D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14973F1-EAAD-17F6-55DE-32E1753647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9CFDCC-4DD0-B832-6DA6-128D57C87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38986"/>
              </p:ext>
            </p:extLst>
          </p:nvPr>
        </p:nvGraphicFramePr>
        <p:xfrm>
          <a:off x="177799" y="2848700"/>
          <a:ext cx="490433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33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int SIZE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(x&gt;=0 &amp;&amp; x&lt;SIZE &amp;&amp; y&gt;=0 &amp;&amp; y&lt;SIZE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PrintKnightTourArr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setw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 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move,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[SIZE][SIZE], int dx[8],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[8]){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if(move == SIZE *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8;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move;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move+1,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dx,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4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3929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포인터를 사용하여 연결되는 선형 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이유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메모리 크기 할당 및 해제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관리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Stack,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Queue, Tree,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구현하는데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LRU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관리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경로 등에서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배열과의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runtim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메모리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순회로 데이터 접근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7931608" y="2525090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9DDCE-2257-5200-B6A9-6C68D3431A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572" y="1023397"/>
            <a:ext cx="5832475" cy="1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1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7EA05-6257-C6E2-DA0D-575F5C88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7AE03-D27A-BC3D-DBE7-F371E5C8FB2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2B220-3FA5-ABE5-1BC0-0CEF3C177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286005"/>
              </p:ext>
            </p:extLst>
          </p:nvPr>
        </p:nvGraphicFramePr>
        <p:xfrm>
          <a:off x="177799" y="868119"/>
          <a:ext cx="6839017" cy="83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 in Maze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(0,0)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(size-1, size-1)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경로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 Tour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통한 다음 이동할 좌표에 대한 검사를 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852437C-B890-78A4-6B03-049EFB41DD1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41738B-A2F9-06AD-94F0-0279D45D574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70694FC-9C60-6B18-9954-3719D943B72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468890A-0AAB-D8B9-036D-5F2836D7C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0F1192D-964D-ECF4-8F40-90B17965DB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3BD285B-07B4-2BD8-2CCD-B6A3B19E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018C637-DDA7-5AEB-5B7D-ACD0FCCE2C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BAD1C7-56B7-91DF-0A02-808DA2EFF89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4E2407E-94A2-C4BE-8C35-0A9C27122B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D8C87C-BB02-C3CA-EE6C-44C2FC7652B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80A7E4D-1385-73EC-802E-D5422CA4ACA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39C896-06B7-DCE1-D785-B6D22A910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435"/>
              </p:ext>
            </p:extLst>
          </p:nvPr>
        </p:nvGraphicFramePr>
        <p:xfrm>
          <a:off x="9290139" y="917428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798749-AAFD-AE6A-0286-F270BD2A2449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8B26DF2-4D61-5A1E-FC46-8B879EF47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79646"/>
              </p:ext>
            </p:extLst>
          </p:nvPr>
        </p:nvGraphicFramePr>
        <p:xfrm>
          <a:off x="177799" y="1971318"/>
          <a:ext cx="723737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77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sol){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maze[r][c] = 0,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sol))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sol.pop_back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path[r][c]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sol;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Coordinate of Solution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sol)){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sol)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i.first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 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i.second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"Can't find solution\n";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Path to text image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A896F1-16B3-1478-DC0D-5BA0E679A449}"/>
              </a:ext>
            </a:extLst>
          </p:cNvPr>
          <p:cNvCxnSpPr>
            <a:cxnSpLocks/>
          </p:cNvCxnSpPr>
          <p:nvPr/>
        </p:nvCxnSpPr>
        <p:spPr>
          <a:xfrm>
            <a:off x="10713756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AFC6194-F20A-0956-9EC7-574B88CDA710}"/>
              </a:ext>
            </a:extLst>
          </p:cNvPr>
          <p:cNvCxnSpPr>
            <a:cxnSpLocks/>
          </p:cNvCxnSpPr>
          <p:nvPr/>
        </p:nvCxnSpPr>
        <p:spPr>
          <a:xfrm flipH="1">
            <a:off x="10146490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6BE38A-9999-F9A6-C479-C4B8FD0E81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30124" y="2414962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C621E3-E9B9-1B08-A5B4-ED74C44B68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424217" y="1864629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37708C-20A5-2B84-418C-EE03FAF6068A}"/>
              </a:ext>
            </a:extLst>
          </p:cNvPr>
          <p:cNvSpPr txBox="1"/>
          <p:nvPr/>
        </p:nvSpPr>
        <p:spPr>
          <a:xfrm>
            <a:off x="2183893" y="394917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Single Path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872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2BB9-2183-329C-539C-FE9480E1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F2390-64E9-8720-C1E6-26696AB1A699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2642447-0D1C-3B3D-71A8-7A411D6C2AB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805127-C21A-3B7A-4643-7C869E7BB0E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BD6BFC7-CFC9-ED67-1175-61E5C2A4971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0BEBE42-95CA-84A5-E916-D83F3C55DB6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FC6E77-0AB5-3B27-40AB-89A1EDE661B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D286915-F40D-4B1C-7D3E-D31592325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E94876B-3208-F319-5044-56C2AF3493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368BF9B-FE66-CD04-272D-4452E692A28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554967-130E-D3F0-5675-76DD65C7442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5F1C34-8FE8-0054-037C-DBBAEB8C97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A42C9A9-BD6C-420B-3E85-6084F2815E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F0B5FC1-7558-A32D-C1CB-2662FD07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19057"/>
              </p:ext>
            </p:extLst>
          </p:nvPr>
        </p:nvGraphicFramePr>
        <p:xfrm>
          <a:off x="155100" y="868118"/>
          <a:ext cx="10244669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8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32777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 &amp;&amp; path[r][c]!=1;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vector&lt;vector&lt;vector&lt;int&gt;&gt;&gt;&amp; all){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all)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res)){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k=0; k&lt;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res[k][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94BC268-93B7-8876-594E-F27AE221C116}"/>
              </a:ext>
            </a:extLst>
          </p:cNvPr>
          <p:cNvSpPr txBox="1"/>
          <p:nvPr/>
        </p:nvSpPr>
        <p:spPr>
          <a:xfrm>
            <a:off x="5147879" y="316613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All Path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CFA32-0F16-3791-60F0-E5B0D24044A8}"/>
              </a:ext>
            </a:extLst>
          </p:cNvPr>
          <p:cNvSpPr txBox="1"/>
          <p:nvPr/>
        </p:nvSpPr>
        <p:spPr>
          <a:xfrm>
            <a:off x="155100" y="4897013"/>
            <a:ext cx="4195519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※ 3D vector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단일 원소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1D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{1}, {2}, {3} 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- 2D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원소의 집합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2D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{1,2,3}, {1, 3}, {4, 5}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- 3D vector: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2D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vector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원소로 가짐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ex) 3D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{{1,2,3},{1,3},{4,5}}, {{1,3,5},{4,6}}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43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85684-43E1-49DE-1839-895265919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818B3-ED36-837C-55D9-CE08411B1BE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85C2D3-9881-7A8B-7645-C70ED0F2B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926261"/>
              </p:ext>
            </p:extLst>
          </p:nvPr>
        </p:nvGraphicFramePr>
        <p:xfrm>
          <a:off x="177799" y="868119"/>
          <a:ext cx="672555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N-Queen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N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서로 잡아먹지 못하게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놓기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대각선을 이동할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다 지우고 다음 행으로 이동한 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지워지지 않은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놓고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반복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열에는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놓을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Left diagonal/Right diagonal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특징을 이용하면 대각선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빠르게 처리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대각선을 확인하면 대각선에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같은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놓을 수 있으면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1(true),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0(false)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주의사항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short-circuit evaluation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주의해야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Short Circuit Evaluation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예를 들어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y, x = true;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y = x || Function();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fucntion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실행이 되지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Why?  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연산에서 왼쪽 피연산자가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결과도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오른쪽 피연산자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0E33256-38B0-A6BD-3C24-BDCC002047D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7912C9-093E-911A-0E1B-C82E4372F7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8FFF3-EA11-1349-0442-D7FA4BA5A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8E2DF50-418A-6C56-0B6D-44D79E2CC0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EEDD2E2-1BAF-D251-2D8B-72BD547384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808D682-F4AB-85DD-1001-18345B5ED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8D8A365-190E-0D87-F9F4-DF15013B96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DC750CE-D570-C344-9926-37D1C716E0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2F75CF-65BE-50F6-C6C1-404FDC62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9165"/>
              </p:ext>
            </p:extLst>
          </p:nvPr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BD250A5-F790-A699-FA8C-C60995215CB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54FF0C-333F-8ACD-7FAE-20A26B0F8B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405899-1552-5826-A1A6-51E4880A5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70731"/>
              </p:ext>
            </p:extLst>
          </p:nvPr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F8377DDB-2823-E9DA-A911-A424B0CBD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92071"/>
              </p:ext>
            </p:extLst>
          </p:nvPr>
        </p:nvGraphicFramePr>
        <p:xfrm>
          <a:off x="7006258" y="868118"/>
          <a:ext cx="4899321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vector&lt;vector&lt;int&gt;&gt;&amp;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(const auto &amp;solution :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solution.size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 (int j = 0; j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(j == solution[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? "Q" : ".");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col,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!= 1 &amp;&amp;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c+1)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2*n-1;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0)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373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F0795-2FF1-5F54-9054-0E18753D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B32DC-8D71-CF8B-6780-D65CD379F75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27C040-2631-B55D-7E31-B0ECE51F07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387B2C-E25D-053B-3D48-C12C5D6ADC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7D6C54-E061-A95D-D2B9-464BA9116D0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595F403-CDCB-A688-7687-E8E0635DA0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16C4DBE-02CA-F67F-81B7-3D9280C613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024715A-5E04-C5CB-1BCD-429EDFD9B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6EE5164-462E-40A8-3ECA-62DD284E17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DB9CD5-2BA3-2F2D-20A4-D96827D9DA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D11E3D3-C177-92BB-BBDB-FFA2A560E8D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555207-DC7B-0511-701D-6D73F6E9A57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F4A855-4DEB-470A-8779-4101A836D6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20E6EF-BB1B-4D56-1076-1A2CCE34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69949"/>
              </p:ext>
            </p:extLst>
          </p:nvPr>
        </p:nvGraphicFramePr>
        <p:xfrm>
          <a:off x="12884135" y="4981771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A2EDD36-61FE-7A61-E9A0-A0FF8A6C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75088"/>
              </p:ext>
            </p:extLst>
          </p:nvPr>
        </p:nvGraphicFramePr>
        <p:xfrm>
          <a:off x="1333056" y="158133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AB6794F6-2C7F-76E8-7F6A-B49D53BB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11145"/>
              </p:ext>
            </p:extLst>
          </p:nvPr>
        </p:nvGraphicFramePr>
        <p:xfrm>
          <a:off x="5643107" y="159384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15CD483-F36E-A995-7F67-FDA91B430403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898080" cy="89808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E5E02A4-ECAD-AA64-2518-962E706D6B5A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334827" cy="13348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0DF31E1-E369-4AC2-4B51-8EFBA4609AF1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843456" cy="1843456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69D12A7-81B9-0D63-B3A4-A6127D063F2C}"/>
              </a:ext>
            </a:extLst>
          </p:cNvPr>
          <p:cNvCxnSpPr>
            <a:cxnSpLocks/>
          </p:cNvCxnSpPr>
          <p:nvPr/>
        </p:nvCxnSpPr>
        <p:spPr>
          <a:xfrm flipH="1" flipV="1">
            <a:off x="6450989" y="1374416"/>
            <a:ext cx="1760247" cy="176024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24DAF4A-8D27-9D9D-3EAB-E99F26919F93}"/>
              </a:ext>
            </a:extLst>
          </p:cNvPr>
          <p:cNvCxnSpPr>
            <a:cxnSpLocks/>
          </p:cNvCxnSpPr>
          <p:nvPr/>
        </p:nvCxnSpPr>
        <p:spPr>
          <a:xfrm flipH="1" flipV="1">
            <a:off x="6874552" y="1374416"/>
            <a:ext cx="1336684" cy="1336684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382921-5E6C-B232-A48E-31ED27B9BE9F}"/>
              </a:ext>
            </a:extLst>
          </p:cNvPr>
          <p:cNvCxnSpPr>
            <a:cxnSpLocks/>
          </p:cNvCxnSpPr>
          <p:nvPr/>
        </p:nvCxnSpPr>
        <p:spPr>
          <a:xfrm flipH="1" flipV="1">
            <a:off x="7356609" y="1374416"/>
            <a:ext cx="854627" cy="8546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2E3DFFA-D6B9-2C7F-0960-8884DF0CC211}"/>
              </a:ext>
            </a:extLst>
          </p:cNvPr>
          <p:cNvSpPr txBox="1"/>
          <p:nvPr/>
        </p:nvSpPr>
        <p:spPr>
          <a:xfrm>
            <a:off x="1192611" y="4093042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Left Diagonal: 2N-1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218B0D-12D4-7D02-1781-41702BE58716}"/>
              </a:ext>
            </a:extLst>
          </p:cNvPr>
          <p:cNvCxnSpPr>
            <a:cxnSpLocks/>
          </p:cNvCxnSpPr>
          <p:nvPr/>
        </p:nvCxnSpPr>
        <p:spPr>
          <a:xfrm rot="5400000">
            <a:off x="261830" y="1840063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14E1B6C-8DC2-5676-E71C-F7FE00D47DA9}"/>
              </a:ext>
            </a:extLst>
          </p:cNvPr>
          <p:cNvCxnSpPr>
            <a:cxnSpLocks/>
          </p:cNvCxnSpPr>
          <p:nvPr/>
        </p:nvCxnSpPr>
        <p:spPr>
          <a:xfrm>
            <a:off x="873134" y="1210152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52AD0E-7865-6551-EA9E-951E09031702}"/>
              </a:ext>
            </a:extLst>
          </p:cNvPr>
          <p:cNvSpPr txBox="1"/>
          <p:nvPr/>
        </p:nvSpPr>
        <p:spPr>
          <a:xfrm>
            <a:off x="970730" y="86811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EDC3C4-ABBC-F69A-3FF8-7A40728A1358}"/>
              </a:ext>
            </a:extLst>
          </p:cNvPr>
          <p:cNvSpPr txBox="1"/>
          <p:nvPr/>
        </p:nvSpPr>
        <p:spPr>
          <a:xfrm>
            <a:off x="0" y="163652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8F349-6290-44A3-DF0B-A675CB6561A2}"/>
              </a:ext>
            </a:extLst>
          </p:cNvPr>
          <p:cNvSpPr txBox="1"/>
          <p:nvPr/>
        </p:nvSpPr>
        <p:spPr>
          <a:xfrm>
            <a:off x="5496659" y="4093042"/>
            <a:ext cx="3060675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Right Diagonal: 2N-1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92C6ED-1D73-1214-4323-A2705B440A1B}"/>
              </a:ext>
            </a:extLst>
          </p:cNvPr>
          <p:cNvSpPr txBox="1"/>
          <p:nvPr/>
        </p:nvSpPr>
        <p:spPr>
          <a:xfrm>
            <a:off x="2620167" y="868118"/>
            <a:ext cx="2646947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N X N matrix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A092E6-D666-53AB-AF9C-336917E53606}"/>
              </a:ext>
            </a:extLst>
          </p:cNvPr>
          <p:cNvSpPr txBox="1"/>
          <p:nvPr/>
        </p:nvSpPr>
        <p:spPr>
          <a:xfrm>
            <a:off x="536687" y="4733908"/>
            <a:ext cx="4251874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</a:t>
            </a:r>
            <a:r>
              <a:rPr lang="en-US" altLang="ko-KR" b="1" dirty="0" err="1">
                <a:solidFill>
                  <a:srgbClr val="FF0000"/>
                </a:solidFill>
              </a:rPr>
              <a:t>row+col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 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87EA19-E8F4-AD73-C70B-9F6BC02FDE1B}"/>
              </a:ext>
            </a:extLst>
          </p:cNvPr>
          <p:cNvSpPr txBox="1"/>
          <p:nvPr/>
        </p:nvSpPr>
        <p:spPr>
          <a:xfrm>
            <a:off x="5080954" y="4733908"/>
            <a:ext cx="3625427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row-col+N-1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 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F0CB4C3-2734-642A-F722-F79C8D9E3F87}"/>
              </a:ext>
            </a:extLst>
          </p:cNvPr>
          <p:cNvCxnSpPr>
            <a:cxnSpLocks/>
          </p:cNvCxnSpPr>
          <p:nvPr/>
        </p:nvCxnSpPr>
        <p:spPr>
          <a:xfrm rot="5400000">
            <a:off x="4718668" y="1874069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E2F32A-E000-F519-2BE5-C85A34CABD86}"/>
              </a:ext>
            </a:extLst>
          </p:cNvPr>
          <p:cNvCxnSpPr>
            <a:cxnSpLocks/>
          </p:cNvCxnSpPr>
          <p:nvPr/>
        </p:nvCxnSpPr>
        <p:spPr>
          <a:xfrm>
            <a:off x="5329972" y="1244158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D6C1A-635A-C690-B8CB-4D792B06DF89}"/>
              </a:ext>
            </a:extLst>
          </p:cNvPr>
          <p:cNvSpPr txBox="1"/>
          <p:nvPr/>
        </p:nvSpPr>
        <p:spPr>
          <a:xfrm>
            <a:off x="5427568" y="90212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FA583F-2666-99BA-8AA7-644D48D252E3}"/>
              </a:ext>
            </a:extLst>
          </p:cNvPr>
          <p:cNvSpPr txBox="1"/>
          <p:nvPr/>
        </p:nvSpPr>
        <p:spPr>
          <a:xfrm>
            <a:off x="4456838" y="167053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354588A-20C6-F57C-DE1E-3B1E6A5B5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157447" y="2504311"/>
            <a:ext cx="3553929" cy="498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A384C4-DDB9-A4AA-3E8E-C9DA00B35FAA}"/>
              </a:ext>
            </a:extLst>
          </p:cNvPr>
          <p:cNvSpPr txBox="1"/>
          <p:nvPr/>
        </p:nvSpPr>
        <p:spPr>
          <a:xfrm>
            <a:off x="8928850" y="2229043"/>
            <a:ext cx="34195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Max index(2N-2)</a:t>
            </a:r>
            <a:r>
              <a:rPr lang="ko-KR" altLang="en-US" b="1" dirty="0"/>
              <a:t> 배열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en-US" altLang="ko-KR" b="1" dirty="0"/>
              <a:t>col[N] </a:t>
            </a:r>
            <a:r>
              <a:rPr lang="ko-KR" altLang="en-US" b="1" dirty="0"/>
              <a:t>배열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공간 복잡도 감소</a:t>
            </a:r>
            <a:endParaRPr lang="en-US" altLang="ko-KR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(O(N</a:t>
            </a:r>
            <a:r>
              <a:rPr lang="en-US" altLang="ko-KR" b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)  O(N))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10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688C-A54F-D6A9-100C-11C259F1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FCC34-C8FC-546D-9EC9-B3459736DC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Sum of Subset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5C5F6C-5FC3-4631-6BCE-9D350BE9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75806"/>
              </p:ext>
            </p:extLst>
          </p:nvPr>
        </p:nvGraphicFramePr>
        <p:xfrm>
          <a:off x="177799" y="868119"/>
          <a:ext cx="67255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 of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요소의 합이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만족시킬 수 있는지 확인하는 문제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만족한다면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subset’s element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구할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요소를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 하는 방법임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(sum-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752F518-BF2F-E9A3-55E3-F1B749506A4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0EA69-B7C2-1911-4B20-87FFB9C74B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DAF4355-DA67-F7A2-CB33-B2830471B62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2428F1-C419-0C71-A254-0707FD960D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B749DD-F377-FBCD-B2BC-089B1E27B5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3EB0A6A-BE8B-3084-E4A1-F1632978D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8CCD6D5-EFFA-8B85-63FB-45E93A78B16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4B184-22D4-D48C-6683-90F308585CA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D0518B-784E-113A-0145-6A9ABF4B7B5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005BD0B-8627-0CCE-478B-496069EC1AE3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2A5F789-6E76-68C2-B261-BE4B80C697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1179E52-9E32-874B-F3FF-0E71DE2F1808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5618428-3D43-DB2C-CC95-BDE391758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1945"/>
              </p:ext>
            </p:extLst>
          </p:nvPr>
        </p:nvGraphicFramePr>
        <p:xfrm>
          <a:off x="7472152" y="868118"/>
          <a:ext cx="4499942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vector&lt;int&gt;&amp; sub,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set&lt;vector&lt;int&gt;&gt;&amp;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i+1, subset);//Exclude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sum){//Include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sub, i+1,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sub.pop_back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{2, 3, 5, 5, 8, 12, 15, 17, 19};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18;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sub;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set&lt;vector&lt;int&gt;&gt; subset;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0,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t :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935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6F9CC-2687-4EFB-A1FF-487EBC4B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746936-1805-3046-BD43-0D58B064CF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M Coloring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704436-45DB-27CC-EB27-E4B99ACB0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33310"/>
              </p:ext>
            </p:extLst>
          </p:nvPr>
        </p:nvGraphicFramePr>
        <p:xfrm>
          <a:off x="177799" y="868119"/>
          <a:ext cx="5470940" cy="229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09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941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M-Coloring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undirected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주어질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정점을 최대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개의 색상으로 칠하기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인접한 두 정점이 동일한 색상으로 칠해지지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Coloring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대해서도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가능한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저장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통해 모든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C547B7-55EA-8F46-9C77-BBC19862EC7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509F05-FAE7-C316-DB4A-32E820693C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686A7A-BFE8-5605-77BD-EA511A4655A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FC366A-292B-6BDD-18A4-A13C59CF461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BF6689-758A-60A6-8C31-E5F614E70A7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DC3495D-BF34-46C8-BE42-0A43D3FAA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A65D69A-6078-9570-FCE4-0A86CB2483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895FCF1-C414-D549-00A4-8743EB82B1E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CBF4A43-002D-79AF-7203-6905F8166DDF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FA2AF6B-3CEC-9031-4113-96EE36E747A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495545-BB4A-BC99-DE65-0EC9E5147A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E45E798-4DAF-05A2-FBF3-A4EF49F4188D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51FEC893-5238-B6E3-CD7E-44516C6CC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76871"/>
              </p:ext>
            </p:extLst>
          </p:nvPr>
        </p:nvGraphicFramePr>
        <p:xfrm>
          <a:off x="5997634" y="868118"/>
          <a:ext cx="555266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26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x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y :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vertex, vector&lt;vector&lt;bool&gt;&gt;&amp; graph, vector&lt;int&gt;&amp; color,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if(graph[vertex][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color[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int m, vector&lt;int&gt;&amp; color, int vertex, 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if(vertex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(color);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(vertex, graph, color,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vertex+1, result)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color(size,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0, result))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67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63EDD-0404-B737-7868-9C02937E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F9C842-8B8C-3FC4-ECA6-DDEB7A46CB9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Hamiltonian Cycle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3692759-3193-93FB-ACC7-E3756915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32637"/>
              </p:ext>
            </p:extLst>
          </p:nvPr>
        </p:nvGraphicFramePr>
        <p:xfrm>
          <a:off x="177798" y="868118"/>
          <a:ext cx="635000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 Cycle(=circuit)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방문하고 시작 정점으로 돌아오는 사이클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(NP-Complete Problem)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Hamiltonian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방문하는 경로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정점으로 돌아가지 않음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open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경로에서 각 정점은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출력됨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지나온 경로에서 마지막 정점은 새로운 정점과 연결되야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cycle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정점에서 시작하든 상관이 없음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BF9A062-5C2A-0A11-B4A9-6C9FD102C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1CBAD5-F0BE-602E-BA71-A4F05E17712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804E62-307E-E7F3-98CA-4376AEF528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2838C52-9CE9-3C9E-06A2-DB8C8871588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293373E-C777-8EFC-8103-33D2CAB93E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100A588-CB85-2863-A590-48EAA3952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834ABDA-1BCD-3975-5FDD-F182F8C6B7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6C82A1F-50F8-8D6A-92D1-CC38073891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A4B4CC6-E1D0-5D26-9D59-065262E21978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1CEDF7F-FBF8-B9EC-400C-4156ADA258F6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FEFC413-5042-4C7D-FA6A-20C59EB8CC3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0EBAA1-2535-01ED-E9EC-E7FB78CBCA4E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9019F79-3EFF-7326-3AF5-E1C09BACE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7195"/>
              </p:ext>
            </p:extLst>
          </p:nvPr>
        </p:nvGraphicFramePr>
        <p:xfrm>
          <a:off x="185643" y="2517473"/>
          <a:ext cx="5539296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if(cur_pos-1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if(path[cur_pos-1]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if(graph[path[cur_pos-1]][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if(graph[path[cur_pos-1]][path[0]]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path[size]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cur_pos+1))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9A6A27-419A-D3AA-3C28-E7C6547CC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71976"/>
              </p:ext>
            </p:extLst>
          </p:nvPr>
        </p:nvGraphicFramePr>
        <p:xfrm>
          <a:off x="5867727" y="2517469"/>
          <a:ext cx="6168335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14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14685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path, int size,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&gt;=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(size+cur_pos-1)%size;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if(count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(size+start_pos-1)%size;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=(next_pos+1)%size, temp--){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count)){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(cur_pos+1)%size, count+1))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(path, size,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start_pos2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start_pos2,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(path2, size2, start_pos2);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939E737-965E-799E-D800-75861047BB0D}"/>
              </a:ext>
            </a:extLst>
          </p:cNvPr>
          <p:cNvSpPr txBox="1"/>
          <p:nvPr/>
        </p:nvSpPr>
        <p:spPr>
          <a:xfrm>
            <a:off x="2147748" y="4489386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Vertex: 0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22509-B145-007D-FF41-FA1E2C0BCF0F}"/>
              </a:ext>
            </a:extLst>
          </p:cNvPr>
          <p:cNvSpPr txBox="1"/>
          <p:nvPr/>
        </p:nvSpPr>
        <p:spPr>
          <a:xfrm>
            <a:off x="8144351" y="4811809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모든 </a:t>
            </a:r>
            <a:r>
              <a:rPr lang="en-US" altLang="ko-KR" dirty="0"/>
              <a:t>vertex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</p:spTree>
    <p:extLst>
      <p:ext uri="{BB962C8B-B14F-4D97-AF65-F5344CB8AC3E}">
        <p14:creationId xmlns:p14="http://schemas.microsoft.com/office/powerpoint/2010/main" val="1565301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734A-1913-E289-40F5-44297632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37B10-69C1-C43D-A532-DBE69E1738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Sudoku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0E4FEF-5897-E154-BB82-746B2953D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14445"/>
              </p:ext>
            </p:extLst>
          </p:nvPr>
        </p:nvGraphicFramePr>
        <p:xfrm>
          <a:off x="177798" y="868118"/>
          <a:ext cx="635000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- 9 X 9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3 X 3 Sub-board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숫자를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넣기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61157B-18F2-081F-2E38-1D54F1FA40D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768BDB-7F64-289D-DA71-961243E1618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5966E7-25A0-8D0B-A635-97CB9C04963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7DB213-57B1-8D2D-A406-13C01B54497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A52549-5D61-EABE-9F42-87E42AD3B9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90EA3DB-E4C8-506D-4F97-13B52D230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883A9C1-E8D3-E407-8961-C0213464AE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930E56-9826-A1E4-0C6C-E3432A4DAE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C21B93-43BD-EC71-FDAE-D3DE32604A31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CA3178A-1A7D-9CD3-D073-2384A751A602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50AFBD5-B211-3564-D956-6373D757AD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7473D7-9723-6CD0-0420-7563A75B2AFA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BBC77329-63FE-0208-62E1-4C354754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81223"/>
              </p:ext>
            </p:extLst>
          </p:nvPr>
        </p:nvGraphicFramePr>
        <p:xfrm>
          <a:off x="188047" y="1372228"/>
          <a:ext cx="5539296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int&amp; row, int&amp; col){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if(!grid[row][col])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r=0; r&lt;3; 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c=0; c&lt;3;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r+row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col,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row-row%3, col-col%3, num) &amp;&amp; grid[row][col] ==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Sudoku(vector&lt;vector&lt;int&gt;&gt;&amp;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row, col;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num=1; num&lt;=9; num++){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num)){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BD7D53-4F1E-7BE1-E77C-AB2ECB66E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24330"/>
              </p:ext>
            </p:extLst>
          </p:nvPr>
        </p:nvGraphicFramePr>
        <p:xfrm>
          <a:off x="5942424" y="1372228"/>
          <a:ext cx="6168335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62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94210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r/3*3+c/3;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row, vector&lt;int&gt;&amp; col, vector&lt;int&gt;&amp; box, int r, int c,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!((row[r] &gt;&gt; num) &amp; 1) &amp;&amp; !((col[c] &gt;&gt; num) &amp; 1) &amp;&amp; !((box[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&gt;&gt; num) &amp;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col[j]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i,j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r, int c,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static 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0,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if(grid[r][c])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(row, col, box, r, c,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grid[r][c]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grid[r][c]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row(size,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box(size,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0, 0,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C7BFFE0-68A5-7CC5-0B89-EA72DB70C221}"/>
              </a:ext>
            </a:extLst>
          </p:cNvPr>
          <p:cNvSpPr txBox="1"/>
          <p:nvPr/>
        </p:nvSpPr>
        <p:spPr>
          <a:xfrm>
            <a:off x="2321003" y="462714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Backtracking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249D4-ECBE-9909-6219-C87D422CF710}"/>
              </a:ext>
            </a:extLst>
          </p:cNvPr>
          <p:cNvSpPr txBox="1"/>
          <p:nvPr/>
        </p:nvSpPr>
        <p:spPr>
          <a:xfrm>
            <a:off x="8144351" y="481180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Bitmask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024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483D-C021-4CB8-E014-ACDDE7A1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19A98-FF10-0072-CB61-7DC6EE9D2043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Remove Invalid Parenthesis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C99676-ECAD-75BE-4623-AAEDCF162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62567"/>
              </p:ext>
            </p:extLst>
          </p:nvPr>
        </p:nvGraphicFramePr>
        <p:xfrm>
          <a:off x="177798" y="868118"/>
          <a:ext cx="696414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Remove Invalid Parenthesis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사용되지 않고 다른 형태로 사용되었을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형태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괄호는 한 쌍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닫는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괄호의 개수가 동일하면 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괄호를 제거했을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유효한 괄호가 들어간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C2EC9C1-DC35-478A-17CB-BBE8DCFCB75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3FCBEC-231F-B185-B657-1851B93142B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544358-00E5-5D81-1532-38EE888D0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69C5CB-39B5-BF7D-4844-B73976CA55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EAF00B-7B70-F279-B879-065D45859F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9179070-4DC8-6E95-695F-8D4117DEE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BAA77C-BD57-5645-3C79-3B35A3CB96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187846A-B40A-1616-385F-D337E794526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5B919F-7CCF-3118-8EA8-9A86FBCA7383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11CD9A-2237-8F24-43FE-5A1AD15E7DE1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75E756F-F6E9-6988-8A9A-E3B043C10E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ADD218-4748-DC8C-D0A2-6453DC7ABF5F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ECF485C-65B4-23C4-BB22-F9C2FF429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27072"/>
              </p:ext>
            </p:extLst>
          </p:nvPr>
        </p:nvGraphicFramePr>
        <p:xfrm>
          <a:off x="7356445" y="868118"/>
          <a:ext cx="3819827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c=='(' || c==')';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'(')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')')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visit;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queue&lt;string&gt;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if(level)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temp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visit.find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expression = "()())()";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expression = "()v)";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066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7EACE-49A0-1651-BDDD-D05C1D6E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A657C-B705-7887-448C-3FFB9C160566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Gray code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2C706C8-9013-9DC6-711F-61050B7EE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32224"/>
              </p:ext>
            </p:extLst>
          </p:nvPr>
        </p:nvGraphicFramePr>
        <p:xfrm>
          <a:off x="177798" y="868118"/>
          <a:ext cx="696414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입력되면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graycode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중 무시할 수 있는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반전되는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FE1DDEB-079A-4B28-1358-5A30ACCA256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88E433-789B-92E1-92BE-6880592AD3F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9B2BC6-CFE0-C8DC-D0EC-D55B6750F6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F267B7-2F5C-6B49-ADC6-DE2446275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4C0AB39-1CDF-8AF3-E066-73B1074EBF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DB7C3-2C06-FAAB-A6CA-51AABC50D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B488E49-A76F-4961-9906-4E2D87BBA5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E95AD56-8D33-4DA0-B8E2-2BCC1A76794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1B6F10B-C599-C109-FD58-F861CDAE4794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9B5136D-E371-B9E5-7AE5-1D599B7B5F9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7964746-2F23-62C6-F602-1F1A40526E7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96EAD0-2AB1-74CC-31A9-4A4D29B666F3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B4C53B7-C975-0BEC-3AF7-F98970E4D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784576"/>
              </p:ext>
            </p:extLst>
          </p:nvPr>
        </p:nvGraphicFramePr>
        <p:xfrm>
          <a:off x="7356445" y="868118"/>
          <a:ext cx="2413197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res, int n, int&amp; cur){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res.push_back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cur ^= 1 &lt;&lt; 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6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8515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LIFO(Last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push()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크기 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하노이 타워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재고 범위 문제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히스토그램 문제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레지스터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소량의 데이터만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높이는 항상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많은 양의 데이터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유연함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액세스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Compiler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용량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함수 호출 제한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Linked 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구현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 필요에 따라 확장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축소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 Stack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지속적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 하는 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8, 6, 3, 2,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 STL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&lt;stack&gt;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헤더 파일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template &lt;class Type, class Container = deque&lt;Type&gt; &gt; class stack;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CA7455-98B3-2432-8202-24DDE35A3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2075"/>
              </p:ext>
            </p:extLst>
          </p:nvPr>
        </p:nvGraphicFramePr>
        <p:xfrm>
          <a:off x="7855942" y="1137300"/>
          <a:ext cx="379311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11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60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&lt;iostream&gt;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&lt;stack&gt;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using namespace std;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stack&lt;int&gt; stack;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int num=0;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while (!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stack.top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4432911-A9A8-C35F-1114-E8346F46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6307" y="4937701"/>
            <a:ext cx="4343551" cy="15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2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1DDA-50FF-1CE5-4773-11A528EDC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811EE-37BF-A2A2-1479-F0DFFB3D5F1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Permutation of String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B86151-2C53-232C-C108-0488AE060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81106"/>
              </p:ext>
            </p:extLst>
          </p:nvPr>
        </p:nvGraphicFramePr>
        <p:xfrm>
          <a:off x="177799" y="868118"/>
          <a:ext cx="351790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모든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629A75-E71F-9EFA-F519-8409DFDD83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DDED89-91CA-DE3F-0770-FE2A147B8CE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6A82D3F-9EC1-0F1E-543D-74CAFFF274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ED01895-452F-D2A8-4B89-F81DD785DF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5D4818-07B6-991F-0CC5-58780695BA3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E7B9D94-1AEB-0D57-1242-7AE150C6C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6EF4D29-EA49-9481-5506-FCC12535D4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48E830B-14B8-390B-8EAB-ED17F2C9F0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4A2B4A-F03D-2319-80EB-C8E7C50A401C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B25DB7-6AF2-EF7F-85B9-3739751D1B78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698C1E4-97EC-AE05-5121-88F22A9AAD1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01DE82-B3FE-56A5-C149-AE288CC4FAB1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A7BC3F4-818B-EC6C-D66B-5F294D3D2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51463"/>
              </p:ext>
            </p:extLst>
          </p:nvPr>
        </p:nvGraphicFramePr>
        <p:xfrm>
          <a:off x="177799" y="1582727"/>
          <a:ext cx="2413197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string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out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out+str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rotate(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()+1,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//If cur string is lexicographically largest,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returns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}while(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"abb";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7D19A8-2CAA-A6B7-32D4-329F5F71A6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0111" y="1065673"/>
            <a:ext cx="5974544" cy="20297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ED205C-1EF1-F864-959B-F1F260A3AE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515" y="3569106"/>
            <a:ext cx="3631935" cy="24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5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31B0-CED0-5CDD-F6C8-B5C91FA1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F0A774-AC9F-1909-0843-6C384452C17A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639A75-0254-60B2-8792-58AADCF5F1D4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4FE64E-71E7-EA1C-F0AB-8E18BCB6C126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447CEE-A6F0-8789-C138-A221DF32DF9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11BF3-1AD5-F69F-1233-393065877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B40C7B-4639-F5AD-3446-7C475EBF1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8635"/>
              </p:ext>
            </p:extLst>
          </p:nvPr>
        </p:nvGraphicFramePr>
        <p:xfrm>
          <a:off x="125127" y="868118"/>
          <a:ext cx="1196695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global optimum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찾기 위해 각 단계에서 국소적으로 최적의 선택을 하는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 결정의 결과를 고려하지 않고 현재 이용 가능한 정보를 기반으로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최적은 아니지만 최상의 선택을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overlapping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포함되면 안됨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정렬된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최댓값이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사례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scheduling, Resource allocation, minimum spanning tree, coin change problem,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사간 복잡도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솔루션 탐색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유사 문제에 재사용할 수 있는 테이블에 저장될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솔루션이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증명 부족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변화하는 문제에 대해 쉽게 적응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Greedy Algorithm vs 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가장 좋아 보이는 선택을 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현재 문제와 이전 해결된 하위 문제의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고려해 각 단계에서 결정을 내려 최적 솔루션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최적 솔루션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경우를 고려한 최상의 솔루션을 선택하므로 최적 솔루션 생성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선택을 수정하지 않아 메모리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필요하여 메모리 복잡성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 복잡도가 낮고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시간 복잡도가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(top-down)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(bottom-up)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Knapsack, Minimum spanning tree, single source shortest path, activity selection, job sequencing/scheduling, Dijkstra, set cover, coloring,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EFBD8D-E5BA-1736-8DEE-28E4EB67F35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27B7BA-CD77-140B-75D7-BFEFFF2EB1E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A0D7EFB-C69F-F793-1C55-5C56468A4BA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341F3BB-B535-4F0C-259C-EE57563431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13243-286A-0582-5B01-13E599CB1EE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Introduction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674AD7-959F-FB42-25F0-7654992D4C0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8DB130-0332-FA19-D280-DBF15BEDD4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0540DC1-A0D0-CFCD-7605-4413874A7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5F3C63-BF2C-14A4-F112-7F4687410F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4D4932-155B-6DB0-1461-0F16A8FDF5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1317BD2-6400-FF5D-8627-175C7AFEAE3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FC869BE-AA00-FB87-750F-B5BB2DA417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ABF8F6-C398-8028-33D4-5ECD329F92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56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AE8D9-4FEB-07F3-666C-CA007301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394638-7FFD-E291-F3B6-FF0673A2B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16564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 Selection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사람이 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활동만 수행 가능하다면 한 사람이 수행할 수 있는 최대 활동 수를 출력하는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정렬되어 있다고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정렬이 안되어 있다면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공간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남은 활동 중 종료 시간이 가장 짧고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시간이 이전에 선택한 활동의 종료 시간보다 같거나 큰 활동을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시간을 오름차순으로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종료시간보다 진행할 작업의 시작시간이 크거나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O], O(n 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46FC6F-A056-7E53-C10B-A009020BDC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79848-4BF5-F1A0-866E-7DDD6A6D620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298171-D9D0-D4E5-86BF-296D3E87D1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2B132F1-56FC-5CFE-E2ED-6F6AEFDF3F5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C8441-9B65-5A36-6A0E-1699AB494ACA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Activity Selection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02307-7238-2DDE-352B-CB3D9BE4C10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9930594-57F9-FC82-90A5-BFBC8E7399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B2041BD-C245-8E63-623A-806A414F8E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A215BE4-B4E8-282B-A5CC-8CC008044A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3B6D08-7BF2-58A6-F66E-041C96A325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135593-B38C-7D07-3C4A-D77D03F1467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2E67E0-FB85-84F6-3CCA-AE1F536731B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D195661-C807-0F4C-211F-4F471CF70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5EB0DB-8E2B-565F-EED4-175D8C1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56098"/>
              </p:ext>
            </p:extLst>
          </p:nvPr>
        </p:nvGraphicFramePr>
        <p:xfrm>
          <a:off x="125127" y="2446323"/>
          <a:ext cx="343180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8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work,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time,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is_sorted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for(j=1;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if(work[j].second &gt;= work[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work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1},{4,3}, {6,0}, {7,5}, {9,8}, {9,5}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(work,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224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B734-3415-32DD-A640-098F17CE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BD90B9-A054-33FE-8663-2C77C56B4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1058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 Sequencing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 마감일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수익이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마감일 전 완료되면 수익이 발생하는 작업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작업에는 단일 시간 단위가 소요되고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최소 기한은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얻을 수 있도록 작업 선택하기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순서대로 정렬하고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작업부터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[Greedy], O(n log n) [Priority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Queue], O(n log d) [Disjoint set, D: max deadline]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B2EEAA-C22D-4FCA-4CF1-2FEC2DA3DE5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6E4582-0036-BB3E-E81C-39B4749E90E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613EBCC-131A-310A-B406-0D927EB6116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7C0AAF-4068-0EFD-6E2F-A28D630A0CD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1BB9E-61D0-8C61-FA88-4B386ADAC9A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Sequencing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EF6D3C-D9FA-55D6-0632-65C12EF4939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0D2E40-668F-2729-EBB3-7B4FC637727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3365863-0C3C-FA6C-7DBB-BCF96E261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7ABDBBE-13BF-CC50-43F6-3AE706DC47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3225FF-4276-C291-32C2-B8CE4819F48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AE715CD-A74F-7449-623B-22A4C7C8CB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FFCFE5-23C6-69BD-A600-0C6F11DB52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3DE22E3-2191-39B9-F752-B4558EF64F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5F288D-0D01-7D33-6C2B-E12566F3A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28507"/>
              </p:ext>
            </p:extLst>
          </p:nvPr>
        </p:nvGraphicFramePr>
        <p:xfrm>
          <a:off x="125127" y="2308682"/>
          <a:ext cx="3484347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43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 a, Job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vector&lt;char&gt;&amp;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slot(n,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day(n,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if(slot[j] == false){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day[j]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[day[j]].id);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slot[j]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4, 100},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1, 19},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2, 27},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3, 15}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FDBAA7-1F37-62E0-AE10-0852500D8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798245"/>
              </p:ext>
            </p:extLst>
          </p:nvPr>
        </p:nvGraphicFramePr>
        <p:xfrm>
          <a:off x="3739429" y="2308682"/>
          <a:ext cx="410999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9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operator()(Job const&amp; a, Job const&amp;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vector&lt;Job&gt;&amp;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[](Job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&lt;Job, vector&lt;Job&gt;,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while(slot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[&amp;](Job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' 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235029-76C6-46DB-550A-D2A05ED68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04113"/>
              </p:ext>
            </p:extLst>
          </p:nvPr>
        </p:nvGraphicFramePr>
        <p:xfrm>
          <a:off x="7979374" y="2308682"/>
          <a:ext cx="30415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parent[s])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parent[s] = Find(parent[s]);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Merge(int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PrintMaxProfitJobSequencingWithDisjointSet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if(slot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ds.Merge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(slot-1), slot);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01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E96B-D615-F4AD-8D5A-813C06946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8BFC15-2A19-4C1F-DED0-9FDBF57B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94414"/>
              </p:ext>
            </p:extLst>
          </p:nvPr>
        </p:nvGraphicFramePr>
        <p:xfrm>
          <a:off x="125128" y="868118"/>
          <a:ext cx="755972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7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 (En)Coding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무손실 데이터 압축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문자에 가변 길이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접두사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코드의 길이는 문자의 빈도를 기반으로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문자에 할당된 코드가 다른 문자에 할당된 코드의 접두사가 아닌 방식으로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sequence)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상향식으로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|c|= leaf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|c|-1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병합 작업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높은 것은 짧은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낮은 것은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압축하기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팩스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 전송에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jpeg,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멀티미디어 코덱으로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문자에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 push(priority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두 노드를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노드의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내부 노드로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내부 노드 여러 개를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3D456E-A207-006D-2558-D37915FF8A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2B1-9747-1792-C947-900D956E07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39795B-6BE7-083C-7627-ABE81A9727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32C3CC3-3F64-0C11-73DA-73F291190D5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D9254-0343-DB11-A3B2-D01349354E1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Coding(Encoding)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8EC48-674A-9795-36C2-C2C1849E50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7A8282-CC34-224B-FB73-64CD1DAB19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8FA287F-506F-9F16-F38F-C0529027C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C234D4A-E5DA-F576-85ED-7F3AC84728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D369DD0-E278-1469-9646-0C191ECF63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C3DC43-FBBC-298A-09FC-0121F999F49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20497-94C4-7739-76C5-B53C208244B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143157-6DC2-7C2E-592C-7BBEC99FA4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7D97AF-DBCF-8906-B8BB-314BFA6E4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57127"/>
              </p:ext>
            </p:extLst>
          </p:nvPr>
        </p:nvGraphicFramePr>
        <p:xfrm>
          <a:off x="7847591" y="868118"/>
          <a:ext cx="4169961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(vector&lt;pair&lt;char, int&gt;&gt;&amp;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vector&lt;pair&lt;char, int&gt;&gt; str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12},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16},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{'f', 45}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F7EA94C7-F09E-2FBE-7F8D-F7878E83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327" y="3614749"/>
            <a:ext cx="5775325" cy="29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287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38FE9-45D9-7AB5-1D18-2BBB0FAC2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F5EDB2-B04D-BFE4-AA0D-D20A3B0B310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6B0BB0-66C7-E5E6-AE87-B8DE4C0D8C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B2F81D8-64F8-D861-FC96-CA5088D5F8D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B172AAC-C328-7D7F-2558-06B25EF0A3A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DB034-79CF-3B4F-27E1-3AA0601233E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Coding(Decoding)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FE3FF5-7024-5278-B16E-759A7AAD345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825DC6-5A39-B529-48F2-9C5660D6A21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FFC2FE0-5CC3-7740-ECF5-18B68F8EA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7F6C17-7D96-F186-1769-16E99C0CEB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F36E1-C3CF-793B-25D2-B9FE2989C5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011C0B4-C20A-126B-EA57-6FE50EB768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78219-8BFE-43DE-2C68-823BAAB496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ADE72CF-A359-B434-5072-9CFEF5C50A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4BA0D4-2613-5918-5FC3-6003A63F4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03578"/>
              </p:ext>
            </p:extLst>
          </p:nvPr>
        </p:nvGraphicFramePr>
        <p:xfrm>
          <a:off x="54693" y="868118"/>
          <a:ext cx="120344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53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4359026">
                  <a:extLst>
                    <a:ext uri="{9D8B030D-6E8A-4147-A177-3AD203B41FA5}">
                      <a16:colId xmlns:a16="http://schemas.microsoft.com/office/drawing/2014/main" val="3831123502"/>
                    </a:ext>
                  </a:extLst>
                </a:gridCol>
              </a:tblGrid>
              <a:tr h="13235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str, map&lt;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char,string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codes){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codes[root-&gt;data]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map&lt;char, string&gt;&amp; codes,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minheap){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for(map&lt;char, int&gt;::iterator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-&gt;first,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result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if(cur-&gt;left == NULL &amp;&amp; cur-&gt;right ==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cur-&gt;data;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result+'\0';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geeksforgeeks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encoded, decoded;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string&gt; codes;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codes, minheap);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encoded += codes[k];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"Encoded string: " &lt;&lt; encoded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decoded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encoded);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"Decoded string: " &lt;&lt; decoded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2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54A7-5414-130E-9E12-DD04F6A3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973169B-AC23-2EA3-F958-416962BB3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07229"/>
              </p:ext>
            </p:extLst>
          </p:nvPr>
        </p:nvGraphicFramePr>
        <p:xfrm>
          <a:off x="125129" y="868118"/>
          <a:ext cx="745549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Water Connection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집에는 안으로 들어가는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밖으로 나가는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(tank)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X, out-pipe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out-pipe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사이 파이프 연결에 대한 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탱크와 수도꼭지의 쌍의 수와 세 개의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최소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주어졌을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start, end, pipe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값을 넣고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start, end, min diameter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AC10593-D352-5263-8D87-60465BDC690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EE08F-EC6A-31D7-000A-DBF17D3C774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9FBCC1-A2B6-D892-9D20-07B50FB1CBC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AEE199-1262-D3AF-BF82-5F58364CE99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96D2D-4E94-1330-12A7-1261447E948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Water Connection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5F6E7-71AF-7620-70E7-ADB5F9BEB9B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291B1D-350D-F959-9D0B-7AFB40D4402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C02DFA-2347-324D-BB31-0A86F6F8E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B3E55FB-7898-5ED2-F41F-9721AA7BAB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9EFBA2-1D2C-8916-453E-B759E67B0D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D0AD95-F20E-0FCA-2C8F-2EF4D9DCFC1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90482E1-368B-FF53-9E69-360203ACBEB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80CD00-F7D5-A27A-B1C9-DB9A067E83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37532E-6616-6FF6-4070-080252A9A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45831"/>
              </p:ext>
            </p:extLst>
          </p:nvPr>
        </p:nvGraphicFramePr>
        <p:xfrm>
          <a:off x="7690383" y="868118"/>
          <a:ext cx="4169961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DFS(int k, int&amp; p, vector&lt;int&gt;&amp; start, 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if(start[k] == 0)// if End house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if(pipe[k] &lt; 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pipe[k];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DFS(start[k],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start, vector&lt;int&gt;&amp; end,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h1=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h2=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diameter=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start[h1] = h2;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pipe[h1] = diameter;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end[h2] = h1;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if(end[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 &amp;&amp;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Start house's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DFS(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"Number of (tank, tap): "&lt;&lt;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y :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9, p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start(h+1,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pipe(h+1,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end(h+1,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{7, 4, 98}, {5, 9, 72}, {4, 6, 10},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8, 22}, {9, 7, 17}, {3, 1, 66}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start, end,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620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324B3-8B5E-D52F-B716-BB8449454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5F37E95-1CE3-09C8-188B-08BEC1404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12973"/>
              </p:ext>
            </p:extLst>
          </p:nvPr>
        </p:nvGraphicFramePr>
        <p:xfrm>
          <a:off x="125129" y="868118"/>
          <a:ext cx="74554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Swap for Bracket Balancing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사용되었는지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형태면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++, 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[,]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횟수에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9747FF-607E-F759-35DD-BF941FB144A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0CCDB8-1680-AC9F-9BAC-2A14E7CFD5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68824D2-4C47-D8B1-4C3D-6A56F30AB61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331730-4D9F-8203-097A-D2DD6141FBE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0475F-E4A9-9AA3-D70B-252AB0228F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Swap for Bracket Balancing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775A7-3806-584C-AE64-79459DD4D5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2C981D5-00F1-B4CD-6241-092EBDD576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D289EB9-B58D-7393-B679-9E143E4F8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C58272-D6FB-7B2C-4435-CEF308E402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C78B61-2E4E-983F-85E6-1EE8FBE13ED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ABF279D-AFD9-F643-54CE-C16656AA5A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D557A3-DFB3-4DB4-0EF8-5658A444761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BF4569-23AA-C02F-4AFA-CC0FD1EFFC6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DE8AD8-3EDF-41B6-FF9C-7E184442A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34785"/>
              </p:ext>
            </p:extLst>
          </p:nvPr>
        </p:nvGraphicFramePr>
        <p:xfrm>
          <a:off x="125129" y="2278508"/>
          <a:ext cx="2020884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8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=0, p=0;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count++,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pos[p]-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s[pos[p]]);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 = "[]][][";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 = "[[][]]";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982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4E9D-759A-0996-AB8A-160AC2F8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7AFE0-E523-BEA2-E238-A7B4C53E8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03743"/>
              </p:ext>
            </p:extLst>
          </p:nvPr>
        </p:nvGraphicFramePr>
        <p:xfrm>
          <a:off x="125129" y="868118"/>
          <a:ext cx="745549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Egyptian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분모가 양의 정수인 단위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(unit 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Ex) 2/3 = 1/2 + 1/6, 6/14 = 1/3 + 1/11 + 1/231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ceil(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분모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과정을 다음 분수의 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O(d) [d: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분수의 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1A2125-DD24-5381-8983-2A99702D7A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8D16D2-3F8D-4491-9FF7-CFEEAA557D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1148A3-074F-BCA2-468B-98D27287FFC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A9321C8-2C60-6207-28F4-7EBE2A937C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DC081-88FC-2AE0-2F9C-B99969A6C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Egyptian Fraction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920957-825C-27CE-F7FD-FCC5E03BF4E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F62A5C1-0B5B-7395-D8BE-2018FF854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C758933-7C76-FA57-49E7-8CE806328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2A5574-5B50-D5BC-5020-ECB453DA250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E69F396-0072-347C-890E-F2E50DDE89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7B3810E-A692-F41A-37E9-B678020D7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522E7B0-B754-F99C-6997-55165485E1A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BF4E2A6-E2D3-FB0E-6727-3C0635BBA1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39B34F-A42B-593C-3623-79CEC7A5C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84363"/>
              </p:ext>
            </p:extLst>
          </p:nvPr>
        </p:nvGraphicFramePr>
        <p:xfrm>
          <a:off x="125129" y="2446323"/>
          <a:ext cx="1862421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numerator, d: denominator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if(d==0 || 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 % n == 0){//simplify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d/n;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0){//not fraction(integer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if(n/d){// Improper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d/n+1;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x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34562F-D0DB-6FF5-9650-77FCF2BCD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19926"/>
              </p:ext>
            </p:extLst>
          </p:nvPr>
        </p:nvGraphicFramePr>
        <p:xfrm>
          <a:off x="2244558" y="2446323"/>
          <a:ext cx="1862421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ceil((double)d/n);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14, {});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 +="1/"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+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temp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E2272B-AED0-17CA-27FE-9196A74FDDFC}"/>
              </a:ext>
            </a:extLst>
          </p:cNvPr>
          <p:cNvSpPr txBox="1"/>
          <p:nvPr/>
        </p:nvSpPr>
        <p:spPr>
          <a:xfrm>
            <a:off x="1237269" y="5163505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O(d)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0559A-5803-3FCA-DA9A-0C39E29ED8AF}"/>
              </a:ext>
            </a:extLst>
          </p:cNvPr>
          <p:cNvSpPr txBox="1"/>
          <p:nvPr/>
        </p:nvSpPr>
        <p:spPr>
          <a:xfrm>
            <a:off x="3356698" y="4762259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04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52661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FIFO(First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front()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isFull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소비자들이 리소스 공유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(CPU, Disk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간 비동기 통신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Circular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Deque(Double Ended Queue)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대용량 데이터 관리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크기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Deque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회문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스케줄러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다단계 실행 취소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다시 실행 등에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FAFF52E-9DF0-DD28-1864-9C78FAEA8F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FFA"/>
              </a:clrFrom>
              <a:clrTo>
                <a:srgbClr val="F9FF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3850" y="1074527"/>
            <a:ext cx="51244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3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491AD-8F07-B698-29E7-35D27523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C3EBE71-3D8D-D83C-F844-62ADA2A44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595844"/>
              </p:ext>
            </p:extLst>
          </p:nvPr>
        </p:nvGraphicFramePr>
        <p:xfrm>
          <a:off x="125129" y="868118"/>
          <a:ext cx="7455492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Policemen Catch Thieves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경찰과 도둑이 포함되고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경찰은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도둑만 잡을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경찰은 경찰과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 떨어진 거리의 도둑을 잡을 수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거리는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ADB828-8C30-8E5F-17DD-89BB53C527B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6907AB-F0E9-4306-A9A9-45B5C745AA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98D5E33-27BA-B9CD-CABB-B0AB48CAE9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8736-0813-EFD0-97A2-9439595E99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8CA21-5C8D-4930-3F11-7742A4AF092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Policemen Catch Thieves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D729BB-4D38-BC73-A906-3D79813EFE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7AF7E4-DD48-0E22-9AED-6149C78C22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D3C6B43-BA02-E53F-F02E-1F4AEEC89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BA2141C-6D7A-BEAB-B61E-8E6294FB65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E4CB67-B8D6-463B-C698-566C55ED094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D03DC0-035C-95AD-3173-F55F32B39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03BB89-C240-7C86-BABA-4087D22C2D1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CE2DB3-7ED9-6F4B-8700-5239B87F26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F6DDF3-7914-9834-AF65-285FC75F4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56602"/>
              </p:ext>
            </p:extLst>
          </p:nvPr>
        </p:nvGraphicFramePr>
        <p:xfrm>
          <a:off x="125129" y="1829428"/>
          <a:ext cx="210372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7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tolower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'p')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't')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l=0, r=0;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- pol[r]) &lt;=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l++, r++, result++;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&lt; pol[r])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"PTTPT";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"TTPPTP";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"PTPTTP";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2249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D5978-4B54-0995-B35E-71DBBA093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FE255C-6924-059A-9F26-CBF72E24C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79779"/>
              </p:ext>
            </p:extLst>
          </p:nvPr>
        </p:nvGraphicFramePr>
        <p:xfrm>
          <a:off x="125128" y="868118"/>
          <a:ext cx="99332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Fitting Shelves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벽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 n(m&lt;n)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선반이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사용할 선반 종류별 개수와 빈 공간이 최소가 되도록 최적해에서 남은 빈 공간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선반 중 길이가 더 큰 것이 선호됨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비용은 부차적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m&lt;n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개씩 늘려가며 빈 공간이 최소화 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O(w/max(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8FB407-5ED2-A701-C902-1EA61DA20B8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525719-CD9B-8AE8-CDDA-04E71B7236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FBEC0A2-4C6B-5B35-8A43-1708A746F4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879386B-E177-D346-2E34-4C9389C0872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0C82E-9528-24BD-8607-67B5695728B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Fitting Shelves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A87DD6-E7DB-AFCD-D1EE-F4A98A75F54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1BD635-0DEE-CA53-A48E-A67AC32B6F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B7FFF35-C6CE-DE46-6E4E-B077BA5E9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FE46A9-399C-85A7-CDDC-E581B758CEE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8975-7F83-EE1B-387B-D0DF965FA87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77CEC7-706D-4119-9298-84A3CA53BCD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77C1B8-BCC1-9A0E-3BBD-B3B0EE7C25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BBB9ECA-3E2E-4882-339C-982D0B06E3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64AA3D8-3E04-1748-BE4E-52CA84400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82147"/>
              </p:ext>
            </p:extLst>
          </p:nvPr>
        </p:nvGraphicFramePr>
        <p:xfrm>
          <a:off x="125128" y="2184366"/>
          <a:ext cx="27922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wall, 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 = wall/a, q=0, rem=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wall%a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=q,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while(wall &gt;=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wall -=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wall /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rem = wall %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if(rem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wall = 29, m = 3, n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wall = 76, m = 1, n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216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1F81-A788-E57A-E81A-8E9FEE44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9D9C63-ACEA-CE8E-398A-068F3283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04391"/>
              </p:ext>
            </p:extLst>
          </p:nvPr>
        </p:nvGraphicFramePr>
        <p:xfrm>
          <a:off x="125129" y="868118"/>
          <a:ext cx="104158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 Mice to Holes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구멍이 직선 상에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구멍에는 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마리만 수용 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쥐는 좌우로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칸 이동 가능하고 이동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분이 소요될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쥐가 구멍 안으로 들어가는 시간이 최소화 되도록 쥐를 구멍에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쥐와 구멍을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구멍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값의 최대값을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960B6A-C978-F158-FAF4-874AF354F0B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AF0592-4261-303E-70EA-F65749A07C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136DC15-984E-C86C-B39E-646E7C70A9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BD7F129-767D-C8D5-ED7A-85A4436BC36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ECFC7-A758-DE00-D6A7-9E127B050F8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Assign Mice to Holes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4DB1ED-0955-0F85-4D4E-138E8453F2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1AD1C4-29A1-FF18-5E87-DE96FFD205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E30D292-0957-F004-C564-D37621F80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36E9BE-A5CD-3C1C-5244-A63ACF94AB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F1DDE3-6460-6DC2-06C4-86B4E3DEBE4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FDFA8A-1FD1-CC81-658C-4A22093B8B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E9436AB-2049-A8CB-116E-3A0E5F5990A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30C741C-2306-4A0E-4D22-D7CD1430DB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625E30-F9D3-1AFA-04B8-5C8679A3D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83024"/>
              </p:ext>
            </p:extLst>
          </p:nvPr>
        </p:nvGraphicFramePr>
        <p:xfrm>
          <a:off x="125129" y="2278508"/>
          <a:ext cx="2880538" cy="223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AssignMice2Hole(vector&lt;int&gt;&amp; mice, vector&lt;int&gt;&amp; hole){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&lt;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max =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mice = {4, -4,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hole = {4, 0,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AssignMice2Hole(mice, hole);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604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F0BF-3544-4950-6873-AD114B69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5E2FF59-9CA8-AFA2-73EA-4E304FAE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60783"/>
              </p:ext>
            </p:extLst>
          </p:nvPr>
        </p:nvGraphicFramePr>
        <p:xfrm>
          <a:off x="125129" y="868118"/>
          <a:ext cx="104158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Product Subset of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하위 집합의 요소들을 곱하여 최소 값을 얻는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짝수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가장 큰 음수를 제외한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홀수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없고 모든 요소가 양수이면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최소값을 갖는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CDB4A8-AA42-B57A-BA89-E5D6BCE3CEA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12048D-F15B-8492-7E2F-7B4AF55C94F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199A63A-E98C-4332-AB4B-A78D07E15B8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96CA41-6D07-BFB4-ADBF-5ED4E2BAF3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8507B-7367-B38A-BF8A-70452B81C235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Minimum Product Subset of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2C08F1-EDF7-2CAA-C6F4-88D22DA23A3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48F509-7499-D2B6-A185-E2C6D8E101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4ECC4E-D9DC-5975-65B1-9605078F4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FEC1B7-EA67-F291-3695-BF0B6852C7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E576BD4-F21D-FC74-2C1C-6EFA112F60B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57C55A9-E5D5-9928-1E24-07BBEF4583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E9BD107-72B4-E887-8379-919F098D9B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44A7CE-90C8-B29A-87F5-65187BA6F9C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9C74E8-3DE6-B406-0B10-8F11E2BBD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64443"/>
              </p:ext>
            </p:extLst>
          </p:nvPr>
        </p:nvGraphicFramePr>
        <p:xfrm>
          <a:off x="125129" y="2583743"/>
          <a:ext cx="2993457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4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result=1;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 ||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1)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{-1, -1, -2, 4,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01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CF552-9377-646A-CA38-BF1D2B28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3C37FB-A016-1663-6AE7-FDE6DC06B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91395"/>
              </p:ext>
            </p:extLst>
          </p:nvPr>
        </p:nvGraphicFramePr>
        <p:xfrm>
          <a:off x="125130" y="868118"/>
          <a:ext cx="734571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5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Maximize Array Sum after K Negations using Sorting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수행해서 배열 요소들의 합을 최대로 만들어야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음수를 양수로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요소의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남은 횟수를 검사하여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짝수 인 경우 합을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|cur| &gt;= |before|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검사하여 양수 중 최소값을 갖는 요소 찾고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before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 (-1)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67DA0D3-0417-69DF-3E62-3D08854D83C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791A64-6170-14C8-3E14-893440A61DE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28E22F1-E5DD-A0BB-AEC8-CCFE0CBBF19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0A24D3D-08EE-2A5A-4EE2-070D53BA63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42F40-83B3-FD55-C110-11975698BCCB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Array Sum after K negation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094F5-079F-4EC8-1B31-AADAD3D3A92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4DB8ED-72C9-07E2-A75F-8EAABD0A91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1D9E573-3D1B-5070-F1F3-81B2D905E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E3AB0FE-78B5-517C-817D-4BC169000C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B51409B-DA04-34F6-EEA4-799423941F4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181950A-96DD-699E-778A-77A80329BB0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C35C6-7513-6E11-E3A4-F1F34631C47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D2A55BC-57DF-1AE7-8CB1-C7D808F28D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F6C98B-A370-C919-8091-EB5FEC746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641148"/>
              </p:ext>
            </p:extLst>
          </p:nvPr>
        </p:nvGraphicFramePr>
        <p:xfrm>
          <a:off x="125129" y="2498764"/>
          <a:ext cx="2512194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1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--k;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k%2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0 &amp;&amp;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&gt;=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{-2, 0, 5, -1,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4)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83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149E0-D5FE-F1FD-3012-EA7C9659F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851A5D-E334-92A1-8FF9-C40648713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51548"/>
              </p:ext>
            </p:extLst>
          </p:nvPr>
        </p:nvGraphicFramePr>
        <p:xfrm>
          <a:off x="125129" y="868118"/>
          <a:ext cx="1041587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Product of 2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첫번째 배열의 요소에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두 배열의 요소의 곱을 합한 결과가 최소값이 나오도록 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곱과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한 결과의 차이를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차이를 찾아서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 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diff)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최소 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924E89-BB6F-4B2B-3027-1C689004BC6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F2CDED-2E17-06A4-1BC0-DBAD6E6BBE6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619957-A83A-31B3-273C-0FCF8870B0F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77DAC38-233F-7DBE-2243-5FFDDB16A3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432CC-0CC9-D572-C409-98B5A516014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Product of 2 Arrays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0FF20-664C-03E5-E3F9-F0E969C3231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01EFDCD-97F2-D925-B756-6C9B752729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F651A0B-BFBF-8985-96B5-C81BA4AAF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92DB92-D549-4816-CC0D-C2B25EEBDB5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8BFD12-97CB-CD59-6CE1-ABC399FB8B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C9C79E1-EDAB-B71A-7E2C-B4E53D45C4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92FBBB-B42B-18C4-6095-97D4ABEF1A4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8F31C0-EA6D-B6C5-9A2E-E6A01864BE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2FCDE-6ACB-FC1A-533B-537A4CF1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82836"/>
              </p:ext>
            </p:extLst>
          </p:nvPr>
        </p:nvGraphicFramePr>
        <p:xfrm>
          <a:off x="125129" y="2080563"/>
          <a:ext cx="2880538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a,vector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result 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 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mult-tmp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if(d &gt; diff)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result-diff;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b, 3)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785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43600-BA4B-C0DF-5B64-54BA17D8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0A07F6-F374-5192-054B-664756A3D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72888"/>
              </p:ext>
            </p:extLst>
          </p:nvPr>
        </p:nvGraphicFramePr>
        <p:xfrm>
          <a:off x="125130" y="868118"/>
          <a:ext cx="516671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6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Absolute Difference of Pairs of Two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차의 합이 최소값을 갖도록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요소의 차를 누적 합으로 더하기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2E6F90-C899-6C49-7F80-B7A4892E4AB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8DD03-EBDF-0781-29C1-135F7AD621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9643E5-B8AB-4CD4-61A3-AF8635C5CB1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A2CF89E-0827-E06B-0A70-44497EE17F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4B340-599D-D1D9-EC71-10171C6D136C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Absolute Diff of Pair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D6BD95-9743-96CB-74B1-26571D9B9A1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624292-51C9-D500-FCCF-BD4C18E3D0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A3E0507-7FDD-54C1-7551-CFAF4A4E9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9E00BA-0844-C076-0312-52FE5ED14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5D249D-C613-2F64-22C5-F6C1830AC09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D777B0B-C513-7A8C-6DE4-C44E6F60EE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136AE8-42AE-1281-6FBD-B0535A5F84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6545C0-95BB-6360-64AD-F3D3A75E5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259755-996C-32A1-57D8-579B00E53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1423"/>
              </p:ext>
            </p:extLst>
          </p:nvPr>
        </p:nvGraphicFramePr>
        <p:xfrm>
          <a:off x="125129" y="1972085"/>
          <a:ext cx="3214972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06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42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abs(a[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048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73B19-E23F-0608-F10F-9384459A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1AA28B-8EFD-53A9-DC47-5FFD01371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6300"/>
              </p:ext>
            </p:extLst>
          </p:nvPr>
        </p:nvGraphicFramePr>
        <p:xfrm>
          <a:off x="125130" y="868119"/>
          <a:ext cx="543541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4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1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Increment/Decrement to Make Array Non-Increasing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최소 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(+- 1)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증가하지 않는 형식으로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C1DB379-D7F6-2912-64B7-8D8188597A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CED3D5-ED79-015D-4BC4-8177665FCB4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1D720A4-12F4-FCC9-3C1F-8ABAA88645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1DD31E3-14EE-2D44-C28C-00F268F4C3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8F816-E8A6-7857-9E9B-EA644D59E592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Inc/Dec to Make Array Non-Inc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9CC08C-F40D-7AB0-F4F3-31E4A149FE4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63EA14-5A27-9BBA-743F-80B9E42976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AFF754-30E1-FB3C-2DD6-24A18C330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D97CF65-1FE2-E323-587B-3E998BECB4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AEDC32-0EFA-9D5B-EEC9-BF62074DEA7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88D2866-7434-251B-D9CB-5E0CE7062C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52FEE5-D642-E7A6-2067-A3E7D39B9D2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70ACFF-E169-F254-1E98-704E33CFB7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240131-10CA-1449-BB19-11D05898B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23291"/>
              </p:ext>
            </p:extLst>
          </p:nvPr>
        </p:nvGraphicFramePr>
        <p:xfrm>
          <a:off x="125130" y="1705011"/>
          <a:ext cx="2880538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965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3F059-EEA2-DA87-C457-021DF241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BDE7D65-4D6C-C7F1-FBD8-180A5F53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99549"/>
              </p:ext>
            </p:extLst>
          </p:nvPr>
        </p:nvGraphicFramePr>
        <p:xfrm>
          <a:off x="125129" y="868118"/>
          <a:ext cx="114902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02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Sorting Array with Reverse around Middle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하위 배열을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정렬할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이후에 정렬된 배열과 초기 배열의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(size-1-i)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요소와 정렬된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3E93B5-44FD-1711-A7C0-7AA3FF118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96761-F7AC-3367-D53A-7734030A018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DFAA78-256D-F910-C718-D6CD85DAAAA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DA29428-31F8-3157-90E9-9F69F41F12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A4323-C2A4-39E5-8D1E-ED97C67F94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Sort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Reverse around Mid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9981CC-C052-5EB2-E9DE-690DFF14CAC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39A788B-71E4-1919-7843-D636BD9907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5CBAC5-F84D-9911-A4FE-99E1BC244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075E1BF-32B6-D324-E997-19AF3CA0DA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97316B-9C65-64F3-05B5-63701C9194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5F59D02-0061-0313-0E24-A8EEA132CC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995AD90-A3BC-307F-732B-61671C1064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3462FD-95D9-2BFC-9F59-22C106CCB8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10C2B1-80E0-4793-676B-0DF749516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43288"/>
              </p:ext>
            </p:extLst>
          </p:nvPr>
        </p:nvGraphicFramePr>
        <p:xfrm>
          <a:off x="125129" y="1968829"/>
          <a:ext cx="269507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1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53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temp(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&amp;&amp; 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[size-1-i]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1, 7, 6, 4, 5, 3, 2, 8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620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91D5-FB14-8754-F7F6-BB6925FA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46DFD2-D144-C658-4C5A-924C4AA42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42434"/>
              </p:ext>
            </p:extLst>
          </p:nvPr>
        </p:nvGraphicFramePr>
        <p:xfrm>
          <a:off x="125129" y="868118"/>
          <a:ext cx="621217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2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Areas of Rectangles Possible for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형성될 수 있는 모든 직사각형의 면적 합을 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요소를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정렬되므로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 정렬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다음 요소가 같거나 차가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 직사각형 성립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E8A4FB-DFEE-557F-7F94-9F4CC23AB9B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091E51-DD4D-0E9A-36D4-CDB578EBA6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7F53046-0659-7BBE-BBFB-C3C3A4AC969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4A12A0B-8D90-E9D9-8996-4FB788CF033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82411-083F-595C-BA46-4AA9B1E19A9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Sum of Area of Rectangle for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2789B6-66FB-273D-8A32-9E21460E50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2D46CB-BF90-3BE2-BCCD-20F006900F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C63A8-C771-1220-8D0E-D3481F7B9A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55D2430-382E-296B-2E29-14A993A5CF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AF9478-F02E-13A5-2887-9F395C0F3D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A7ED34-D4A0-D7A2-693D-CFC46B7DB6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A938EF3-982A-C1DA-F5D6-A5E30FC9553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085A6A5-BA3F-01B1-B659-80BA2AFEF0C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579E4A-1A30-AE16-D359-50FD3DFC0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3515"/>
              </p:ext>
            </p:extLst>
          </p:nvPr>
        </p:nvGraphicFramePr>
        <p:xfrm>
          <a:off x="125129" y="2383565"/>
          <a:ext cx="2897204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2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!flag){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10, 10, 10, 10, 11, 10, 11, 10, 9, 9, 20, 20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37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7043"/>
              </p:ext>
            </p:extLst>
          </p:nvPr>
        </p:nvGraphicFramePr>
        <p:xfrm>
          <a:off x="177800" y="868119"/>
          <a:ext cx="11811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이진트리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(root),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최하위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허프만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코딩 트리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압축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스프레드 시트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및 최대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인코딩 및 디코딩 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빠르게 정렬하거나 검색할 때 활용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Depth First Search(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순회 이름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Preorder Traversal(cur-&gt;left-&gt;right)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 -&gt;cur-&gt;right)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Traversal(left-&gt;right-&gt;cur)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Breadth First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Level Order Traversal(root-&gt;leaf, 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Boundary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Diagonal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Level 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(root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레벨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root-&gt;leaf)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노드가 있는 이진 트리에서 가능한 최소 높이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노드가 있으면 최소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N|+1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0/2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개의 자식이 있는 노드만 있는 트리에서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노드의 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있는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간선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수에 따른 이진 트리 유형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0/2 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Degenerate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노드가 하나의 자식 노드만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Skewed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 치우친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Complete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다 채워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내부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리프 노드가 동일한 레벨에 있는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 node = internal node +1)(height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-1, h=0~)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Balanced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트리의 높이가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88105"/>
              </p:ext>
            </p:extLst>
          </p:nvPr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D07E90E-501E-4F6C-6615-B2EB7F88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7544" y="1006618"/>
            <a:ext cx="6385194" cy="3218002"/>
          </a:xfrm>
          <a:prstGeom prst="rect">
            <a:avLst/>
          </a:prstGeom>
        </p:spPr>
      </p:pic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6E482158-2811-ADF2-3EF5-A5EEA320873C}"/>
              </a:ext>
            </a:extLst>
          </p:cNvPr>
          <p:cNvSpPr/>
          <p:nvPr/>
        </p:nvSpPr>
        <p:spPr>
          <a:xfrm>
            <a:off x="6434667" y="1829428"/>
            <a:ext cx="127000" cy="1464105"/>
          </a:xfrm>
          <a:prstGeom prst="lef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AAFFFECB-6A80-9C03-7D52-BF011BA83B91}"/>
              </a:ext>
            </a:extLst>
          </p:cNvPr>
          <p:cNvSpPr/>
          <p:nvPr/>
        </p:nvSpPr>
        <p:spPr>
          <a:xfrm>
            <a:off x="6434667" y="3631066"/>
            <a:ext cx="127000" cy="6040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C2684-C134-156C-ABB1-9F47B2BCA45E}"/>
              </a:ext>
            </a:extLst>
          </p:cNvPr>
          <p:cNvSpPr txBox="1"/>
          <p:nvPr/>
        </p:nvSpPr>
        <p:spPr>
          <a:xfrm>
            <a:off x="6083300" y="1458827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Internal Node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99D44-FC76-B4EB-7D64-D214BDF10E8D}"/>
              </a:ext>
            </a:extLst>
          </p:cNvPr>
          <p:cNvSpPr txBox="1"/>
          <p:nvPr/>
        </p:nvSpPr>
        <p:spPr>
          <a:xfrm>
            <a:off x="6083299" y="3829966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External Node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72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0AE5D-6B71-897A-CDD4-3F40DB99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01BD3BD-5EA9-3BF0-64CB-346172965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40828"/>
              </p:ext>
            </p:extLst>
          </p:nvPr>
        </p:nvGraphicFramePr>
        <p:xfrm>
          <a:off x="125129" y="868119"/>
          <a:ext cx="49040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6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Largest lexicographic array with at-most K consecutive swaps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내림차순 형태로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182B6D0-2655-37BE-AFA6-D16B823E837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0C6DB8-A133-8F5E-98D1-3EEEC328E69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77EA8E8-F72F-4F4C-B2D2-60D1D0F39C4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B425DA-DDD1-B0D5-DCFB-2405A435D8B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27035-13F1-64EC-F533-CEC92ACD8FA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Desc Order Array with &lt;= K Swap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16687-4306-D01C-B891-93AAA107CE0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C6EF2E1-5FED-D6C4-C3F9-B2639AA730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96A6275-5418-6D51-E0E7-346980D39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AEFF4E-D623-9AFD-94EA-20292F06E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0FB698-A36D-DB14-DE44-A2F96B4E7A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DD152C-8DB1-4BCB-0870-11020E5655E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E04505C-4E0C-3E01-0825-32364C2A942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3D19823-5C93-240E-5A3D-BACA87F0D2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F387E5-1CDC-B17D-A337-BB0A958B4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11677"/>
              </p:ext>
            </p:extLst>
          </p:nvPr>
        </p:nvGraphicFramePr>
        <p:xfrm>
          <a:off x="125129" y="2278508"/>
          <a:ext cx="218493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93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 &amp;&amp; k&gt;0;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&lt;=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pos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j=pos; j&gt;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-= pos-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{3, 5, 4, 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4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E8FCE-DAC4-DD63-B06C-DF442431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8A07C5-AA0F-9923-7188-32739C077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99486"/>
              </p:ext>
            </p:extLst>
          </p:nvPr>
        </p:nvGraphicFramePr>
        <p:xfrm>
          <a:off x="125129" y="868118"/>
          <a:ext cx="86141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41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into two subsets of lengths K and (N – k) such that the difference of sums is maximum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두 하위 집합으로 분할하여 두 하위 집합의 합 간 차이가 최대로 되도록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요소를 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나머지를 더 한 값의 차를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D14F85-7DAC-A63A-284E-698BCEF4EC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DC8F26-1B1A-CF45-5C59-C48E0EC844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673CB7-C9A2-4472-C46B-343994FD074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45C2DCE-A044-9F53-310B-46E874492A1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018C1-A12D-9853-F488-3894889695A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Diff of Sum of 2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5B04B6-7DE3-0228-FB19-8B9F89F217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B5CEF19-6AC0-A668-423D-D6756D5405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61E42C0-1975-8B8D-B0BC-54E2497D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84E7D45-29EF-683D-12E3-E637688750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D08CA4-177F-E6A2-F4DD-9059982EEB5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AD7C1D3-01B5-EEF2-D478-89C81CE63C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01968D2-3464-B68A-C866-E0A9AF2C6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B7BDA6-CD46-717A-C5D5-550C56B881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B8A0E4-F667-BD7C-5060-2F5FA0D1A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95158"/>
              </p:ext>
            </p:extLst>
          </p:nvPr>
        </p:nvGraphicFramePr>
        <p:xfrm>
          <a:off x="125129" y="1988224"/>
          <a:ext cx="2541871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12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756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sum1=0, sum2=0;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sum1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sum2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diff = abs(sum1-sum2);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{8, 4, 5, 2, 10};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0041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540B-3235-012B-3669-9C2CA151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965563-A373-219C-F9FA-2C2FCCCCC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34427"/>
              </p:ext>
            </p:extLst>
          </p:nvPr>
        </p:nvGraphicFramePr>
        <p:xfrm>
          <a:off x="125129" y="868118"/>
          <a:ext cx="8466421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블록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Partition Allocation Method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Contiguous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연속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MS-DOS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사용되는 가장 간단한 할당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 예약된 것 제외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프로세스에서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Partitioned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메모리를 여러 블록 또는 파티션으로 나눔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요구사항에 따라 프로세스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가상 메모리 환경에서 사용되는 페이지 프레임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Fit: main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블록인 파티션에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메모리 스캔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메모리가 충분히 크면 블록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번째로 작은 충분한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많은 시간을 소요해 성능은 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Next Fit: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유사하지만 마지막 할당 지점에서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파티션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여러 세그먼트로 나뉨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메모리가 연속적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프로세스의 데이터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코드를 논리적으로 그룹화한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BAAD3F-FBD2-6CE0-887D-64171158D3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C23087-7743-8312-B6C7-FFB7A24C7AC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E913C8-7739-4686-9A6F-04678A3EBD0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A61E8E-3F6D-4092-FA7A-0CDE6FABC4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DAF8A-F1AC-79E4-74F6-920B3465344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FCBD86-0F8C-98B2-5603-05C86188A5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59B6C97-48C0-D29F-83EC-429EB6E350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D2132D6-65FC-4490-F25E-10269B376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6F7434-0D49-B309-0CDC-70A2D25B8A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AC063F-2B6B-443B-83A1-C4660C7DCB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6047F9-CFC9-3853-8F15-120D9ECBCD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223E739-B248-DED8-C306-379F514658F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232F81D-84F2-EAF4-3558-59780C2518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32964B-0085-AB06-E1E1-EE3354C5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34261"/>
              </p:ext>
            </p:extLst>
          </p:nvPr>
        </p:nvGraphicFramePr>
        <p:xfrm>
          <a:off x="8715553" y="868118"/>
          <a:ext cx="28956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block[j]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0656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59DD8-8985-BA83-DBB9-670FA494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99F1EE-BE6A-E50F-6B80-82B168E7B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99121"/>
              </p:ext>
            </p:extLst>
          </p:nvPr>
        </p:nvGraphicFramePr>
        <p:xfrm>
          <a:off x="125129" y="868119"/>
          <a:ext cx="378012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1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작은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6CDDB5-EAE2-8797-CC85-5892BFA4E53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D6AE77-53B9-D2C5-7B43-DD27D77F86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EEA066-F039-F41A-4349-8A8AF8822E1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F3A76B-564A-6188-CBE1-CDCD4F98EF9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1F92A-3993-D694-604E-1F748A0A90C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Best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09AFA-6DD8-1201-17AD-98B0D7DB9C5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E30C67-DDBA-5584-04DC-466E8C5B30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EB7C375-01B5-ED8E-6D03-055350A29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3AC8F34-988C-4DB0-EE03-0A648AAB4C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1F3F53-2D32-A0A0-9F1F-56AF9B1DD2A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1B687B-9581-9989-CB0E-0EE859844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59BE5F3-3ED6-8529-23AE-27C2E35BD7C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489F4B3-231E-C5F5-B761-BEB8AD3AA1A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8A03B1-BF96-B626-4083-7F73B66C0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31108"/>
              </p:ext>
            </p:extLst>
          </p:nvPr>
        </p:nvGraphicFramePr>
        <p:xfrm>
          <a:off x="125129" y="1641171"/>
          <a:ext cx="292287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8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best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if(best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if(block[best] &gt;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if(best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best;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block[best]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57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C1F97-FFFE-D75E-E4B2-0654C585F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EFCD4-3E4A-4E82-2307-17C04E314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09854"/>
              </p:ext>
            </p:extLst>
          </p:nvPr>
        </p:nvGraphicFramePr>
        <p:xfrm>
          <a:off x="125129" y="868119"/>
          <a:ext cx="460087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블록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11BFA7-4649-0EC0-1231-46739DEBA5B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970FBB-07D0-BD7C-91C4-CD85EEFACB4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8BDB07F-3306-9AEB-A846-62F9D8DCD14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75BB92-FC48-84F3-4CF4-8DD273C892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BB181-E284-63F9-36F1-EDDB58E72660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Worst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74A2B0-D889-1846-660A-17A9D5EFB9B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031CD6F-DE7C-7414-FBEF-BC9B8E5CE6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655495-EB07-2780-FA9E-D3804C724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4EF5B4-CE65-8B96-CEE7-94365E36BB9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73F029-F28D-9A12-F692-6A68186D6B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EE1136B-E79A-30B3-4474-AFF5A1A028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CD53129-7791-0829-3E3D-F70EDF320AE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C676A5-2DBB-3ACD-11CB-24DDA7CF0A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81C473-695F-B810-1E1B-619A5CB5C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95309"/>
              </p:ext>
            </p:extLst>
          </p:nvPr>
        </p:nvGraphicFramePr>
        <p:xfrm>
          <a:off x="125129" y="1641171"/>
          <a:ext cx="28394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4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if(worst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if(block[worst] &lt;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worst;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block[worst]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13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49B4-D492-D877-5F78-BE51AAEB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FA26F1-EDBD-E024-EE61-221594838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02019"/>
              </p:ext>
            </p:extLst>
          </p:nvPr>
        </p:nvGraphicFramePr>
        <p:xfrm>
          <a:off x="125129" y="868118"/>
          <a:ext cx="596621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2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Job First CPU Scheduling(Non-preemptive)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실행을 위해 실행 시간이 가장 짧은 대기 프로세스를 선택하는 스케줄링 정책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Shortest Job First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대기 시간 최소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짧은 프로세스가 계속 발생하면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starvation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(Ageing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정확한 실행 시간 추정이 가능한 환경에서만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Turn around time = completion time – arrival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Waiting time = Turn around time – burst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FCFS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평균 대기 시간 단축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장기 스케줄링에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처리 시간 측면에서 최적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시간이 길어지거나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기아 상태 발생 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F3ADDAF-A765-C738-3755-580E7904ECC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1EA41-EEFB-213F-5601-FF91736CEDE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2730130-BB4A-118E-83CF-E7CEF1105C8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8FF753C-2739-EE40-6DA3-183A9B1FFB8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EDCE6-69DC-F5C3-CEF9-7AE18C6D026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Job First (CPU Scheduling)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CCD60E-0CE8-7F26-D663-2A7FC1DA639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6B78BD-A00B-A905-5F5C-23BA9341895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382555A-8DD7-F9C7-4538-7C4630579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192FB0D-8804-811F-C2E4-467DD121A1B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F873B4-55FE-D014-79E2-0EE56378B7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FE735B-6F29-5579-70AD-E01CD23679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285792-FDF8-2B54-441F-1DDA0D1C051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44FCA-D347-5E51-9286-0E61711384B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AECC14-6CBB-0C9E-2E72-7F43EA4CE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60989"/>
              </p:ext>
            </p:extLst>
          </p:nvPr>
        </p:nvGraphicFramePr>
        <p:xfrm>
          <a:off x="6299595" y="868118"/>
          <a:ext cx="5653372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3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a[1] &lt; b[1];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process[0].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+= process[j][1];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     BT     WT     TAT"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][1]+process[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&lt;&lt; " 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Waiting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Turnaround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process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3}, {2, 6}, {3, 10}, {4, 12}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4574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EB86A-46A3-800B-3469-B678BC1A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AC5C94-555A-9590-3441-2DE2E34E6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91122"/>
              </p:ext>
            </p:extLst>
          </p:nvPr>
        </p:nvGraphicFramePr>
        <p:xfrm>
          <a:off x="125129" y="868118"/>
          <a:ext cx="6723143" cy="71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with Two Jobs allowed at a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작업과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이하의 작업만 진행하는지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FA04DA-A7A8-8EE1-2E95-4CF39C5A3E2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4F34FF-C582-86DB-2C6F-08E6335237E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BE3AA57-49F1-76D6-BA6B-52EAD58FA0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5CDE08B-D48E-6BD3-CBA1-CC99CE9A1DC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35C29-2C8C-E554-4615-B956167D10A9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Scheduling(2 Jobs allowed)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E5370F-950F-2FBA-BE3E-7FCEDB66CFA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8F43A3D-B295-5A6D-E063-354E74DA91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76820F-4544-8EE1-7357-6D906CE9C9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94905E-00FC-B76E-A558-BA59B0F4F60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2D6AA3-BE7A-DD78-3A35-8A9ECC67880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E69FE27-52FF-490E-C512-EA27493C47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4E573F-EBBA-1EBD-9BBA-051E77743B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893E07-5AE1-61CD-4F29-635D6DB8240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4FC9DD-F6C2-7CD2-AE8D-6FB2ABB9B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51200"/>
              </p:ext>
            </p:extLst>
          </p:nvPr>
        </p:nvGraphicFramePr>
        <p:xfrm>
          <a:off x="125129" y="1714803"/>
          <a:ext cx="275777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7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int&gt;&gt;&amp; job){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j1 = job[0].second, j2 = job[1].second;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j1 = 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job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2}, {2, 3}, {4, 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3483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1AF3-39B4-B830-588C-6EC07180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A8C144F-3638-BD61-9B38-D03EC1ED6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01447"/>
              </p:ext>
            </p:extLst>
          </p:nvPr>
        </p:nvGraphicFramePr>
        <p:xfrm>
          <a:off x="125129" y="868119"/>
          <a:ext cx="70376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Optimal Page Replacement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미래에 가장 오랫동안 사용되지 않을 페이지를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f)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O(p * f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060BF6-AE9C-034F-73F1-672AC5BA13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862C69-6E2E-A628-B34D-AAB429707E9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B97D3F-30B1-DBB4-2553-E39075CAB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091F555-0BF7-3CBF-6CAB-AA04F34A17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1084C-0CC1-41D0-5137-94051DD6F01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Optimal Page Replacement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FA126F-F73E-DA86-B2FB-4AC78B07F4F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09481D7-1CB3-D916-C96F-B676A4F198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AFFDC0-51AE-5DFC-D2EA-BA5EF79E1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146E052-B5AF-0457-142B-E40F065608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E1210B-6A3C-CF33-0943-BD03D1AF8CF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27AE02-6115-4896-8175-02F142A7F66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ABE574-636C-BD53-8B34-F521A8B830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3E7B96-3B31-AF9D-8EA7-90A3D88953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107159-AC7D-2BAA-6924-608A1F3A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31453"/>
              </p:ext>
            </p:extLst>
          </p:nvPr>
        </p:nvGraphicFramePr>
        <p:xfrm>
          <a:off x="3465100" y="1582727"/>
          <a:ext cx="3675224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919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vector&lt;int&gt;&amp; page, int index){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-1, far =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 = index;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page[j]){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 == -1 ? 0 :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{7, 0, 1, 2, 0, 3, 0, 4, 2, 3, 0,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E8D0D-D1D9-07F4-27AF-14EC6735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15678"/>
              </p:ext>
            </p:extLst>
          </p:nvPr>
        </p:nvGraphicFramePr>
        <p:xfrm>
          <a:off x="7340836" y="868118"/>
          <a:ext cx="3675224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found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far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page found in a frame: hit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found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-1){// Page not found in a frame: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if(found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for(k = i+1;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if(frame[j] == page[k]){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if(k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far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 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 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{1, 2, 3, 4, 5, 6, 7, 8, 9, 1, 2, 3, 4,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A4D4D1-D7D6-1C15-0D7B-E0CD58061DBE}"/>
              </a:ext>
            </a:extLst>
          </p:cNvPr>
          <p:cNvSpPr txBox="1"/>
          <p:nvPr/>
        </p:nvSpPr>
        <p:spPr>
          <a:xfrm>
            <a:off x="5525238" y="35007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 * f)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65D21-D009-1AA4-2DFE-F6F4E104AA5B}"/>
              </a:ext>
            </a:extLst>
          </p:cNvPr>
          <p:cNvSpPr txBox="1"/>
          <p:nvPr/>
        </p:nvSpPr>
        <p:spPr>
          <a:xfrm>
            <a:off x="9181401" y="37695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O(p * f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798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504DE-F046-9B87-A5D4-46202848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B0AF96-1E53-4B92-F86E-BF2988DF8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32909"/>
              </p:ext>
            </p:extLst>
          </p:nvPr>
        </p:nvGraphicFramePr>
        <p:xfrm>
          <a:off x="125130" y="868118"/>
          <a:ext cx="733836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Kruskal’s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가중치 별로 오름차순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추가하고 순환을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(Disjoint set[Union-Find algorithm]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있을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/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최소 가중치를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속성을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connected, undirected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트리 모양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subgraph(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 = V –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연결이 끊어지면 안됨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개가 존재할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생물학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진화 관계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네트워크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704C38-3D1D-01A0-9DC9-1A62DF5646A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4A5124-FCB7-C832-5C28-CBA2E862F0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90CB67-5BD4-51CA-4C20-0DD0724A3FD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370E078-46C0-5E5A-FCB1-E3EF3A42509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1F0-56DE-A9DE-F123-A855A541CD3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Kruskal’s Minimum Spanning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1180E8-93ED-8931-FF56-EF381D2191A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675B39-44B2-0F2C-858A-A5E27AA42A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A162FE-ABB7-75DA-EB3B-163EABF6B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B16F8E-845A-694C-5EB8-0A5DA0ECA0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5482-D407-501D-0BCB-A2A899684C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103CAF8-D327-C9DC-DBA5-062121B904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18432-51A1-1660-3545-8FDFE297E15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BEE758E-A97E-FE26-F6E9-4F0BAA33D6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014E7E-AF23-BA05-BBDA-BF5A03BD3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97249"/>
              </p:ext>
            </p:extLst>
          </p:nvPr>
        </p:nvGraphicFramePr>
        <p:xfrm>
          <a:off x="7531939" y="868118"/>
          <a:ext cx="460291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1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689788">
                  <a:extLst>
                    <a:ext uri="{9D8B030D-6E8A-4147-A177-3AD203B41FA5}">
                      <a16:colId xmlns:a16="http://schemas.microsoft.com/office/drawing/2014/main" val="3129950064"/>
                    </a:ext>
                  </a:extLst>
                </a:gridCol>
              </a:tblGrid>
              <a:tr h="1824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718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DSU{// Disjoint Set Union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DSU(int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Unite(int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s1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s2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if(s1 !=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if(rank[s1] &lt; rank[s2])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parent[s1] =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if(rank[s1] &gt; rank[2])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same rank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rank[s1]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Graph{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Graph(int v) { this-&gt;v = v;}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({w, x, 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DSU s(v);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edge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w = edge[0];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 = edge[1];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y = edge[2];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s.Unite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x &lt;&lt; "-" &lt;&lt; y &lt;&lt; "=" &lt;&lt; w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"Min cost(weight): " &lt;&lt;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0,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EA70BE5-57DB-35CF-8F2A-D11B2E604E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419" y="5077789"/>
            <a:ext cx="4473351" cy="16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1678A-E0BC-590E-FD4B-A48CCAB4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44B27C-4239-16DF-7753-99E1D58FC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33869"/>
              </p:ext>
            </p:extLst>
          </p:nvPr>
        </p:nvGraphicFramePr>
        <p:xfrm>
          <a:off x="125129" y="868118"/>
          <a:ext cx="9323671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탐색하기 위해 항상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시작하여 여러 개의 인접한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vertex(=fringe vertex)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단계에서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고려하고 최소 가중치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이라고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정점을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나타날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반환하고 종료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[Using Adjacency Matrix],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[Using Priority queue], O(E * log V) [Using Adjacency List]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찾는 것이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heap/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O(E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이해하고 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Kruskal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반복해야 하기에 조밀한 그래프에서 속도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사용하므로 큰 그래프에서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노드 선택은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출력에 영향을 줄 수 있고 일부 애플리케이션에서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바람직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하지 않음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7497DA-2625-1236-8556-CACDF60A00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E6BFB6-B3D6-07D8-4176-E5B25FD123C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C55CC8-88C6-53AF-A65D-F8EDCCAD168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7761EC6-FB75-2727-5E27-685FBC3291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1BC95-A640-D31E-B542-F394498BD380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121D61-135D-A114-426F-BA1741A9AC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E679F35-1EE9-016D-3C95-08D2619611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A814996-E106-9E66-8E47-36CFA5DC5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0B96A8-686E-BDFB-4DE8-C53FD9174B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98FB98-CEA7-F3CB-28D5-58BDB323F49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456B20-6236-23A5-1501-C61A6F8E8B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8F9A77-BD0E-145A-1164-AB9A4E9BA69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A8A40D-5184-BE08-0013-338F5022E2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3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29092</TotalTime>
  <Words>92190</Words>
  <Application>Microsoft Office PowerPoint</Application>
  <PresentationFormat>와이드스크린</PresentationFormat>
  <Paragraphs>11667</Paragraphs>
  <Slides>196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196</vt:i4>
      </vt:variant>
    </vt:vector>
  </HeadingPairs>
  <TitlesOfParts>
    <vt:vector size="202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813</cp:revision>
  <dcterms:created xsi:type="dcterms:W3CDTF">2023-11-29T11:04:36Z</dcterms:created>
  <dcterms:modified xsi:type="dcterms:W3CDTF">2024-03-22T16:18:10Z</dcterms:modified>
</cp:coreProperties>
</file>